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0"/>
  </p:notesMasterIdLst>
  <p:handoutMasterIdLst>
    <p:handoutMasterId r:id="rId21"/>
  </p:handoutMasterIdLst>
  <p:sldIdLst>
    <p:sldId id="256" r:id="rId2"/>
    <p:sldId id="276" r:id="rId3"/>
    <p:sldId id="289" r:id="rId4"/>
    <p:sldId id="292" r:id="rId5"/>
    <p:sldId id="293" r:id="rId6"/>
    <p:sldId id="294" r:id="rId7"/>
    <p:sldId id="295" r:id="rId8"/>
    <p:sldId id="297" r:id="rId9"/>
    <p:sldId id="296" r:id="rId10"/>
    <p:sldId id="298" r:id="rId11"/>
    <p:sldId id="299" r:id="rId12"/>
    <p:sldId id="300" r:id="rId13"/>
    <p:sldId id="301" r:id="rId14"/>
    <p:sldId id="302" r:id="rId15"/>
    <p:sldId id="303" r:id="rId16"/>
    <p:sldId id="305" r:id="rId17"/>
    <p:sldId id="306" r:id="rId18"/>
    <p:sldId id="304" r:id="rId19"/>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AEC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6408" autoAdjust="0"/>
  </p:normalViewPr>
  <p:slideViewPr>
    <p:cSldViewPr snapToGrid="0" showGuides="1">
      <p:cViewPr>
        <p:scale>
          <a:sx n="66" d="100"/>
          <a:sy n="66" d="100"/>
        </p:scale>
        <p:origin x="1494" y="606"/>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88" d="100"/>
          <a:sy n="88" d="100"/>
        </p:scale>
        <p:origin x="294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B46527B0-0B24-4087-B225-DB4F5C738F6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a:extLst>
              <a:ext uri="{FF2B5EF4-FFF2-40B4-BE49-F238E27FC236}">
                <a16:creationId xmlns:a16="http://schemas.microsoft.com/office/drawing/2014/main" id="{F72798E0-F322-4236-8531-A1882BFE400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9D3BBD2-794C-43E3-8362-720D61104479}" type="datetime1">
              <a:rPr lang="de-DE" smtClean="0"/>
              <a:t>30.07.2019</a:t>
            </a:fld>
            <a:endParaRPr lang="de-DE" dirty="0"/>
          </a:p>
        </p:txBody>
      </p:sp>
      <p:sp>
        <p:nvSpPr>
          <p:cNvPr id="4" name="Fußzeilenplatzhalter 3">
            <a:extLst>
              <a:ext uri="{FF2B5EF4-FFF2-40B4-BE49-F238E27FC236}">
                <a16:creationId xmlns:a16="http://schemas.microsoft.com/office/drawing/2014/main" id="{B4E5881F-2FD0-41BC-8E76-C691E59E146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5" name="Foliennummernplatzhalter 4">
            <a:extLst>
              <a:ext uri="{FF2B5EF4-FFF2-40B4-BE49-F238E27FC236}">
                <a16:creationId xmlns:a16="http://schemas.microsoft.com/office/drawing/2014/main" id="{62CA62C5-8A29-4592-9E3E-4C457F263C0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4E85F6F-0FAD-4AD4-850C-7E4CD14D7D70}" type="slidenum">
              <a:rPr lang="de-DE" smtClean="0"/>
              <a:t>‹Nr.›</a:t>
            </a:fld>
            <a:endParaRPr lang="de-DE" dirty="0"/>
          </a:p>
        </p:txBody>
      </p:sp>
    </p:spTree>
    <p:extLst>
      <p:ext uri="{BB962C8B-B14F-4D97-AF65-F5344CB8AC3E}">
        <p14:creationId xmlns:p14="http://schemas.microsoft.com/office/powerpoint/2010/main" val="358327452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noProof="0"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43A590-B97D-4BAF-9F3E-EEA7B3B9DE95}" type="datetime1">
              <a:rPr lang="de-DE" smtClean="0"/>
              <a:pPr/>
              <a:t>30.07.2019</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noProof="0"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dirty="0"/>
              <a:t>Textmasterformate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noProof="0"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E60DC36-8EFA-4378-9855-E019C55AC472}" type="slidenum">
              <a:rPr lang="de-DE" noProof="0" smtClean="0"/>
              <a:t>‹Nr.›</a:t>
            </a:fld>
            <a:endParaRPr lang="de-DE" noProof="0"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1</a:t>
            </a:fld>
            <a:endParaRPr lang="de-DE" dirty="0"/>
          </a:p>
        </p:txBody>
      </p:sp>
    </p:spTree>
    <p:extLst>
      <p:ext uri="{BB962C8B-B14F-4D97-AF65-F5344CB8AC3E}">
        <p14:creationId xmlns:p14="http://schemas.microsoft.com/office/powerpoint/2010/main" val="1479074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10</a:t>
            </a:fld>
            <a:endParaRPr lang="de-DE" dirty="0"/>
          </a:p>
        </p:txBody>
      </p:sp>
    </p:spTree>
    <p:extLst>
      <p:ext uri="{BB962C8B-B14F-4D97-AF65-F5344CB8AC3E}">
        <p14:creationId xmlns:p14="http://schemas.microsoft.com/office/powerpoint/2010/main" val="27537030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11</a:t>
            </a:fld>
            <a:endParaRPr lang="de-DE" dirty="0"/>
          </a:p>
        </p:txBody>
      </p:sp>
    </p:spTree>
    <p:extLst>
      <p:ext uri="{BB962C8B-B14F-4D97-AF65-F5344CB8AC3E}">
        <p14:creationId xmlns:p14="http://schemas.microsoft.com/office/powerpoint/2010/main" val="12536899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12</a:t>
            </a:fld>
            <a:endParaRPr lang="de-DE" dirty="0"/>
          </a:p>
        </p:txBody>
      </p:sp>
    </p:spTree>
    <p:extLst>
      <p:ext uri="{BB962C8B-B14F-4D97-AF65-F5344CB8AC3E}">
        <p14:creationId xmlns:p14="http://schemas.microsoft.com/office/powerpoint/2010/main" val="1174436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13</a:t>
            </a:fld>
            <a:endParaRPr lang="de-DE" dirty="0"/>
          </a:p>
        </p:txBody>
      </p:sp>
    </p:spTree>
    <p:extLst>
      <p:ext uri="{BB962C8B-B14F-4D97-AF65-F5344CB8AC3E}">
        <p14:creationId xmlns:p14="http://schemas.microsoft.com/office/powerpoint/2010/main" val="1136584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14</a:t>
            </a:fld>
            <a:endParaRPr lang="de-DE" dirty="0"/>
          </a:p>
        </p:txBody>
      </p:sp>
    </p:spTree>
    <p:extLst>
      <p:ext uri="{BB962C8B-B14F-4D97-AF65-F5344CB8AC3E}">
        <p14:creationId xmlns:p14="http://schemas.microsoft.com/office/powerpoint/2010/main" val="4268918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15</a:t>
            </a:fld>
            <a:endParaRPr lang="de-DE" dirty="0"/>
          </a:p>
        </p:txBody>
      </p:sp>
    </p:spTree>
    <p:extLst>
      <p:ext uri="{BB962C8B-B14F-4D97-AF65-F5344CB8AC3E}">
        <p14:creationId xmlns:p14="http://schemas.microsoft.com/office/powerpoint/2010/main" val="34223842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16</a:t>
            </a:fld>
            <a:endParaRPr lang="de-DE" dirty="0"/>
          </a:p>
        </p:txBody>
      </p:sp>
    </p:spTree>
    <p:extLst>
      <p:ext uri="{BB962C8B-B14F-4D97-AF65-F5344CB8AC3E}">
        <p14:creationId xmlns:p14="http://schemas.microsoft.com/office/powerpoint/2010/main" val="38968582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17</a:t>
            </a:fld>
            <a:endParaRPr lang="de-DE" dirty="0"/>
          </a:p>
        </p:txBody>
      </p:sp>
    </p:spTree>
    <p:extLst>
      <p:ext uri="{BB962C8B-B14F-4D97-AF65-F5344CB8AC3E}">
        <p14:creationId xmlns:p14="http://schemas.microsoft.com/office/powerpoint/2010/main" val="41235106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18</a:t>
            </a:fld>
            <a:endParaRPr lang="de-DE" dirty="0"/>
          </a:p>
        </p:txBody>
      </p:sp>
    </p:spTree>
    <p:extLst>
      <p:ext uri="{BB962C8B-B14F-4D97-AF65-F5344CB8AC3E}">
        <p14:creationId xmlns:p14="http://schemas.microsoft.com/office/powerpoint/2010/main" val="272325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2</a:t>
            </a:fld>
            <a:endParaRPr lang="de-DE" dirty="0"/>
          </a:p>
        </p:txBody>
      </p:sp>
    </p:spTree>
    <p:extLst>
      <p:ext uri="{BB962C8B-B14F-4D97-AF65-F5344CB8AC3E}">
        <p14:creationId xmlns:p14="http://schemas.microsoft.com/office/powerpoint/2010/main" val="14975797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3</a:t>
            </a:fld>
            <a:endParaRPr lang="de-DE" dirty="0"/>
          </a:p>
        </p:txBody>
      </p:sp>
    </p:spTree>
    <p:extLst>
      <p:ext uri="{BB962C8B-B14F-4D97-AF65-F5344CB8AC3E}">
        <p14:creationId xmlns:p14="http://schemas.microsoft.com/office/powerpoint/2010/main" val="4269570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4</a:t>
            </a:fld>
            <a:endParaRPr lang="de-DE" dirty="0"/>
          </a:p>
        </p:txBody>
      </p:sp>
    </p:spTree>
    <p:extLst>
      <p:ext uri="{BB962C8B-B14F-4D97-AF65-F5344CB8AC3E}">
        <p14:creationId xmlns:p14="http://schemas.microsoft.com/office/powerpoint/2010/main" val="15684309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5</a:t>
            </a:fld>
            <a:endParaRPr lang="de-DE" dirty="0"/>
          </a:p>
        </p:txBody>
      </p:sp>
    </p:spTree>
    <p:extLst>
      <p:ext uri="{BB962C8B-B14F-4D97-AF65-F5344CB8AC3E}">
        <p14:creationId xmlns:p14="http://schemas.microsoft.com/office/powerpoint/2010/main" val="31366158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6</a:t>
            </a:fld>
            <a:endParaRPr lang="de-DE" dirty="0"/>
          </a:p>
        </p:txBody>
      </p:sp>
    </p:spTree>
    <p:extLst>
      <p:ext uri="{BB962C8B-B14F-4D97-AF65-F5344CB8AC3E}">
        <p14:creationId xmlns:p14="http://schemas.microsoft.com/office/powerpoint/2010/main" val="36309727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7</a:t>
            </a:fld>
            <a:endParaRPr lang="de-DE" dirty="0"/>
          </a:p>
        </p:txBody>
      </p:sp>
    </p:spTree>
    <p:extLst>
      <p:ext uri="{BB962C8B-B14F-4D97-AF65-F5344CB8AC3E}">
        <p14:creationId xmlns:p14="http://schemas.microsoft.com/office/powerpoint/2010/main" val="23492060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8</a:t>
            </a:fld>
            <a:endParaRPr lang="de-DE" dirty="0"/>
          </a:p>
        </p:txBody>
      </p:sp>
    </p:spTree>
    <p:extLst>
      <p:ext uri="{BB962C8B-B14F-4D97-AF65-F5344CB8AC3E}">
        <p14:creationId xmlns:p14="http://schemas.microsoft.com/office/powerpoint/2010/main" val="3530570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5"/>
          </p:nvPr>
        </p:nvSpPr>
        <p:spPr/>
        <p:txBody>
          <a:bodyPr rtlCol="0"/>
          <a:lstStyle/>
          <a:p>
            <a:pPr rtl="0"/>
            <a:fld id="{BE60DC36-8EFA-4378-9855-E019C55AC472}" type="slidenum">
              <a:rPr lang="de-DE" smtClean="0"/>
              <a:t>9</a:t>
            </a:fld>
            <a:endParaRPr lang="de-DE" dirty="0"/>
          </a:p>
        </p:txBody>
      </p:sp>
    </p:spTree>
    <p:extLst>
      <p:ext uri="{BB962C8B-B14F-4D97-AF65-F5344CB8AC3E}">
        <p14:creationId xmlns:p14="http://schemas.microsoft.com/office/powerpoint/2010/main" val="594273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rtlCol="0" anchor="b"/>
          <a:lstStyle>
            <a:lvl1pPr algn="ctr">
              <a:defRPr sz="6000"/>
            </a:lvl1pPr>
          </a:lstStyle>
          <a:p>
            <a:pPr rtl="0"/>
            <a:r>
              <a:rPr lang="de-DE" noProof="0"/>
              <a:t>Mastertitelformat bearbeiten</a:t>
            </a:r>
            <a:endParaRPr lang="de-DE" noProof="0" dirty="0"/>
          </a:p>
        </p:txBody>
      </p:sp>
      <p:sp>
        <p:nvSpPr>
          <p:cNvPr id="3" name="Untertitel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Master-Untertitelformat bearbeiten</a:t>
            </a:r>
            <a:endParaRPr lang="de-DE" noProof="0" dirty="0"/>
          </a:p>
        </p:txBody>
      </p:sp>
      <p:sp>
        <p:nvSpPr>
          <p:cNvPr id="4" name="Datumsplatzhalter 3">
            <a:extLst>
              <a:ext uri="{FF2B5EF4-FFF2-40B4-BE49-F238E27FC236}">
                <a16:creationId xmlns:a16="http://schemas.microsoft.com/office/drawing/2014/main" id="{1FBEFBAF-82E9-49AD-B2CF-7D154E024431}"/>
              </a:ext>
            </a:extLst>
          </p:cNvPr>
          <p:cNvSpPr>
            <a:spLocks noGrp="1"/>
          </p:cNvSpPr>
          <p:nvPr>
            <p:ph type="dt" sz="half" idx="10"/>
          </p:nvPr>
        </p:nvSpPr>
        <p:spPr/>
        <p:txBody>
          <a:bodyPr rtlCol="0"/>
          <a:lstStyle/>
          <a:p>
            <a:pPr rtl="0"/>
            <a:fld id="{94C5B48D-1595-4AE5-99BE-B4F81BDE0E43}" type="datetime1">
              <a:rPr lang="de-DE" noProof="0" smtClean="0"/>
              <a:t>30.07.2019</a:t>
            </a:fld>
            <a:endParaRPr lang="de-DE" noProof="0" dirty="0"/>
          </a:p>
        </p:txBody>
      </p:sp>
      <p:sp>
        <p:nvSpPr>
          <p:cNvPr id="5" name="Fußzeilenplatzhalt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rtlCol="0"/>
          <a:lstStyle/>
          <a:p>
            <a:pPr rtl="0"/>
            <a:endParaRPr lang="de-DE" noProof="0" dirty="0"/>
          </a:p>
        </p:txBody>
      </p:sp>
      <p:sp>
        <p:nvSpPr>
          <p:cNvPr id="6" name="Foliennummernplatzhalt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rtlCol="0"/>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5F7B869-BFB2-4C20-8AB1-46704BB3D177}"/>
              </a:ext>
            </a:extLst>
          </p:cNvPr>
          <p:cNvSpPr>
            <a:spLocks noGrp="1"/>
          </p:cNvSpPr>
          <p:nvPr>
            <p:ph type="title"/>
          </p:nvPr>
        </p:nvSpPr>
        <p:spPr/>
        <p:txBody>
          <a:bodyPr rtlCol="0"/>
          <a:lstStyle/>
          <a:p>
            <a:pPr rtl="0"/>
            <a:r>
              <a:rPr lang="de-DE" noProof="0"/>
              <a:t>Mastertitelformat bearbeiten</a:t>
            </a:r>
            <a:endParaRPr lang="de-DE" noProof="0" dirty="0"/>
          </a:p>
        </p:txBody>
      </p:sp>
      <p:sp>
        <p:nvSpPr>
          <p:cNvPr id="3" name="Vertikaler Textplatzhalt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Datumsplatzhalter 3">
            <a:extLst>
              <a:ext uri="{FF2B5EF4-FFF2-40B4-BE49-F238E27FC236}">
                <a16:creationId xmlns:a16="http://schemas.microsoft.com/office/drawing/2014/main" id="{16FFA8DA-0E31-4CA6-BBFC-2467AAD1D30B}"/>
              </a:ext>
            </a:extLst>
          </p:cNvPr>
          <p:cNvSpPr>
            <a:spLocks noGrp="1"/>
          </p:cNvSpPr>
          <p:nvPr>
            <p:ph type="dt" sz="half" idx="10"/>
          </p:nvPr>
        </p:nvSpPr>
        <p:spPr/>
        <p:txBody>
          <a:bodyPr rtlCol="0"/>
          <a:lstStyle/>
          <a:p>
            <a:pPr rtl="0"/>
            <a:fld id="{15A7CF3B-DF02-45CA-B230-36D076F988CB}" type="datetime1">
              <a:rPr lang="de-DE" noProof="0" smtClean="0"/>
              <a:t>30.07.2019</a:t>
            </a:fld>
            <a:endParaRPr lang="de-DE" noProof="0" dirty="0"/>
          </a:p>
        </p:txBody>
      </p:sp>
      <p:sp>
        <p:nvSpPr>
          <p:cNvPr id="5" name="Fußzeilenplatzhalt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rtlCol="0"/>
          <a:lstStyle/>
          <a:p>
            <a:pPr rtl="0"/>
            <a:endParaRPr lang="de-DE" noProof="0" dirty="0"/>
          </a:p>
        </p:txBody>
      </p:sp>
      <p:sp>
        <p:nvSpPr>
          <p:cNvPr id="6" name="Foliennummernplatzhalt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rtlCol="0"/>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rtlCol="0"/>
          <a:lstStyle/>
          <a:p>
            <a:pPr rtl="0"/>
            <a:r>
              <a:rPr lang="de-DE" noProof="0"/>
              <a:t>Mastertitelformat bearbeiten</a:t>
            </a:r>
            <a:endParaRPr lang="de-DE" noProof="0" dirty="0"/>
          </a:p>
        </p:txBody>
      </p:sp>
      <p:sp>
        <p:nvSpPr>
          <p:cNvPr id="3" name="Vertikaler Textplatzhalt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Datumsplatzhalter 3">
            <a:extLst>
              <a:ext uri="{FF2B5EF4-FFF2-40B4-BE49-F238E27FC236}">
                <a16:creationId xmlns:a16="http://schemas.microsoft.com/office/drawing/2014/main" id="{00EEA9C5-552A-48A1-AB54-ED54209B3B48}"/>
              </a:ext>
            </a:extLst>
          </p:cNvPr>
          <p:cNvSpPr>
            <a:spLocks noGrp="1"/>
          </p:cNvSpPr>
          <p:nvPr>
            <p:ph type="dt" sz="half" idx="10"/>
          </p:nvPr>
        </p:nvSpPr>
        <p:spPr/>
        <p:txBody>
          <a:bodyPr rtlCol="0"/>
          <a:lstStyle/>
          <a:p>
            <a:pPr rtl="0"/>
            <a:fld id="{7C365999-2290-4E60-992D-296ECB78F257}" type="datetime1">
              <a:rPr lang="de-DE" noProof="0" smtClean="0"/>
              <a:t>30.07.2019</a:t>
            </a:fld>
            <a:endParaRPr lang="de-DE" noProof="0" dirty="0"/>
          </a:p>
        </p:txBody>
      </p:sp>
      <p:sp>
        <p:nvSpPr>
          <p:cNvPr id="5" name="Fußzeilenplatzhalt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rtlCol="0"/>
          <a:lstStyle/>
          <a:p>
            <a:pPr rtl="0"/>
            <a:endParaRPr lang="de-DE" noProof="0" dirty="0"/>
          </a:p>
        </p:txBody>
      </p:sp>
      <p:sp>
        <p:nvSpPr>
          <p:cNvPr id="6" name="Foliennummernplatzhalt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rtlCol="0"/>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C807FBE-061D-452C-A8A6-213063CFD678}"/>
              </a:ext>
            </a:extLst>
          </p:cNvPr>
          <p:cNvSpPr>
            <a:spLocks noGrp="1"/>
          </p:cNvSpPr>
          <p:nvPr>
            <p:ph type="title"/>
          </p:nvPr>
        </p:nvSpPr>
        <p:spPr/>
        <p:txBody>
          <a:bodyPr rtlCol="0"/>
          <a:lstStyle/>
          <a:p>
            <a:pPr rtl="0"/>
            <a:r>
              <a:rPr lang="de-DE" noProof="0"/>
              <a:t>Mastertitelformat bearbeiten</a:t>
            </a:r>
            <a:endParaRPr lang="de-DE" noProof="0" dirty="0"/>
          </a:p>
        </p:txBody>
      </p:sp>
      <p:sp>
        <p:nvSpPr>
          <p:cNvPr id="3" name="Inhaltsplatzhalter 2">
            <a:extLst>
              <a:ext uri="{FF2B5EF4-FFF2-40B4-BE49-F238E27FC236}">
                <a16:creationId xmlns:a16="http://schemas.microsoft.com/office/drawing/2014/main" id="{433A3535-1708-499D-B5D2-7D8F9FD182D0}"/>
              </a:ext>
            </a:extLst>
          </p:cNvPr>
          <p:cNvSpPr>
            <a:spLocks noGrp="1"/>
          </p:cNvSpPr>
          <p:nvPr>
            <p:ph idx="1"/>
          </p:nvPr>
        </p:nvSpPr>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Datumsplatzhalter 3">
            <a:extLst>
              <a:ext uri="{FF2B5EF4-FFF2-40B4-BE49-F238E27FC236}">
                <a16:creationId xmlns:a16="http://schemas.microsoft.com/office/drawing/2014/main" id="{ACB06063-A112-49AB-80C8-504D99ECD771}"/>
              </a:ext>
            </a:extLst>
          </p:cNvPr>
          <p:cNvSpPr>
            <a:spLocks noGrp="1"/>
          </p:cNvSpPr>
          <p:nvPr>
            <p:ph type="dt" sz="half" idx="10"/>
          </p:nvPr>
        </p:nvSpPr>
        <p:spPr/>
        <p:txBody>
          <a:bodyPr rtlCol="0"/>
          <a:lstStyle/>
          <a:p>
            <a:pPr rtl="0"/>
            <a:fld id="{22ADF625-E924-4E28-AB29-79F5A373A66E}" type="datetime1">
              <a:rPr lang="de-DE" noProof="0" smtClean="0"/>
              <a:t>30.07.2019</a:t>
            </a:fld>
            <a:endParaRPr lang="de-DE" noProof="0" dirty="0"/>
          </a:p>
        </p:txBody>
      </p:sp>
      <p:sp>
        <p:nvSpPr>
          <p:cNvPr id="5" name="Fußzeilenplatzhalt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rtlCol="0"/>
          <a:lstStyle/>
          <a:p>
            <a:pPr rtl="0"/>
            <a:endParaRPr lang="de-DE" noProof="0" dirty="0"/>
          </a:p>
        </p:txBody>
      </p:sp>
      <p:sp>
        <p:nvSpPr>
          <p:cNvPr id="6" name="Foliennummernplatzhalt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rtlCol="0"/>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rtlCol="0" anchor="b"/>
          <a:lstStyle>
            <a:lvl1pPr>
              <a:defRPr sz="6000"/>
            </a:lvl1pPr>
          </a:lstStyle>
          <a:p>
            <a:pPr rtl="0"/>
            <a:r>
              <a:rPr lang="de-DE" noProof="0"/>
              <a:t>Mastertitelformat bearbeiten</a:t>
            </a:r>
            <a:endParaRPr lang="de-DE" noProof="0" dirty="0"/>
          </a:p>
        </p:txBody>
      </p:sp>
      <p:sp>
        <p:nvSpPr>
          <p:cNvPr id="3" name="Textplatzhalt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noProof="0"/>
              <a:t>Mastertextformat bearbeiten</a:t>
            </a:r>
          </a:p>
        </p:txBody>
      </p:sp>
      <p:sp>
        <p:nvSpPr>
          <p:cNvPr id="4" name="Datumsplatzhalter 3">
            <a:extLst>
              <a:ext uri="{FF2B5EF4-FFF2-40B4-BE49-F238E27FC236}">
                <a16:creationId xmlns:a16="http://schemas.microsoft.com/office/drawing/2014/main" id="{D5FF82DB-B518-40FD-8A66-44B874C055FB}"/>
              </a:ext>
            </a:extLst>
          </p:cNvPr>
          <p:cNvSpPr>
            <a:spLocks noGrp="1"/>
          </p:cNvSpPr>
          <p:nvPr>
            <p:ph type="dt" sz="half" idx="10"/>
          </p:nvPr>
        </p:nvSpPr>
        <p:spPr/>
        <p:txBody>
          <a:bodyPr rtlCol="0"/>
          <a:lstStyle/>
          <a:p>
            <a:pPr rtl="0"/>
            <a:fld id="{7FB0ED4E-F720-4940-9CF6-0E0E03C44619}" type="datetime1">
              <a:rPr lang="de-DE" noProof="0" smtClean="0"/>
              <a:t>30.07.2019</a:t>
            </a:fld>
            <a:endParaRPr lang="de-DE" noProof="0" dirty="0"/>
          </a:p>
        </p:txBody>
      </p:sp>
      <p:sp>
        <p:nvSpPr>
          <p:cNvPr id="5" name="Fußzeilenplatzhalt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rtlCol="0"/>
          <a:lstStyle/>
          <a:p>
            <a:pPr rtl="0"/>
            <a:endParaRPr lang="de-DE" noProof="0" dirty="0"/>
          </a:p>
        </p:txBody>
      </p:sp>
      <p:sp>
        <p:nvSpPr>
          <p:cNvPr id="6" name="Foliennummernplatzhalt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rtlCol="0"/>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CC9BDC-6F21-4EF5-A8DD-E35E27EACA58}"/>
              </a:ext>
            </a:extLst>
          </p:cNvPr>
          <p:cNvSpPr>
            <a:spLocks noGrp="1"/>
          </p:cNvSpPr>
          <p:nvPr>
            <p:ph type="title"/>
          </p:nvPr>
        </p:nvSpPr>
        <p:spPr/>
        <p:txBody>
          <a:bodyPr rtlCol="0"/>
          <a:lstStyle/>
          <a:p>
            <a:pPr rtl="0"/>
            <a:r>
              <a:rPr lang="de-DE" noProof="0"/>
              <a:t>Mastertitelformat bearbeiten</a:t>
            </a:r>
            <a:endParaRPr lang="de-DE" noProof="0" dirty="0"/>
          </a:p>
        </p:txBody>
      </p:sp>
      <p:sp>
        <p:nvSpPr>
          <p:cNvPr id="3" name="Inhaltsplatzhalt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Inhaltsplatzhalt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5" name="Datumsplatzhalter 4">
            <a:extLst>
              <a:ext uri="{FF2B5EF4-FFF2-40B4-BE49-F238E27FC236}">
                <a16:creationId xmlns:a16="http://schemas.microsoft.com/office/drawing/2014/main" id="{85108EDC-3863-43B9-93C7-37465DC73B28}"/>
              </a:ext>
            </a:extLst>
          </p:cNvPr>
          <p:cNvSpPr>
            <a:spLocks noGrp="1"/>
          </p:cNvSpPr>
          <p:nvPr>
            <p:ph type="dt" sz="half" idx="10"/>
          </p:nvPr>
        </p:nvSpPr>
        <p:spPr/>
        <p:txBody>
          <a:bodyPr rtlCol="0"/>
          <a:lstStyle/>
          <a:p>
            <a:pPr rtl="0"/>
            <a:fld id="{8317CE92-BA86-47A5-BE5E-D9B9ACFE7127}" type="datetime1">
              <a:rPr lang="de-DE" noProof="0" smtClean="0"/>
              <a:t>30.07.2019</a:t>
            </a:fld>
            <a:endParaRPr lang="de-DE" noProof="0" dirty="0"/>
          </a:p>
        </p:txBody>
      </p:sp>
      <p:sp>
        <p:nvSpPr>
          <p:cNvPr id="6" name="Fußzeilenplatzhalt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rtlCol="0"/>
          <a:lstStyle/>
          <a:p>
            <a:pPr rtl="0"/>
            <a:endParaRPr lang="de-DE" noProof="0" dirty="0"/>
          </a:p>
        </p:txBody>
      </p:sp>
      <p:sp>
        <p:nvSpPr>
          <p:cNvPr id="7" name="Foliennummernplatzhalt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rtlCol="0"/>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rtlCol="0"/>
          <a:lstStyle/>
          <a:p>
            <a:pPr rtl="0"/>
            <a:r>
              <a:rPr lang="de-DE" noProof="0"/>
              <a:t>Mastertitelformat bearbeiten</a:t>
            </a:r>
            <a:endParaRPr lang="de-DE" noProof="0" dirty="0"/>
          </a:p>
        </p:txBody>
      </p:sp>
      <p:sp>
        <p:nvSpPr>
          <p:cNvPr id="3" name="Textplatzhalt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4" name="Inhaltsplatzhalt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5" name="Textplatzhalt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6" name="Inhaltsplatzhalt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7" name="Datumsplatzhalter 6">
            <a:extLst>
              <a:ext uri="{FF2B5EF4-FFF2-40B4-BE49-F238E27FC236}">
                <a16:creationId xmlns:a16="http://schemas.microsoft.com/office/drawing/2014/main" id="{6E80206F-8846-425C-A56E-16FFBA442014}"/>
              </a:ext>
            </a:extLst>
          </p:cNvPr>
          <p:cNvSpPr>
            <a:spLocks noGrp="1"/>
          </p:cNvSpPr>
          <p:nvPr>
            <p:ph type="dt" sz="half" idx="10"/>
          </p:nvPr>
        </p:nvSpPr>
        <p:spPr/>
        <p:txBody>
          <a:bodyPr rtlCol="0"/>
          <a:lstStyle/>
          <a:p>
            <a:pPr rtl="0"/>
            <a:fld id="{D6A74D19-B73F-4989-9865-5AA17C14CF23}" type="datetime1">
              <a:rPr lang="de-DE" noProof="0" smtClean="0"/>
              <a:t>30.07.2019</a:t>
            </a:fld>
            <a:endParaRPr lang="de-DE" noProof="0" dirty="0"/>
          </a:p>
        </p:txBody>
      </p:sp>
      <p:sp>
        <p:nvSpPr>
          <p:cNvPr id="8" name="Fußzeilenplatzhalt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rtlCol="0"/>
          <a:lstStyle/>
          <a:p>
            <a:pPr rtl="0"/>
            <a:endParaRPr lang="de-DE" noProof="0" dirty="0"/>
          </a:p>
        </p:txBody>
      </p:sp>
      <p:sp>
        <p:nvSpPr>
          <p:cNvPr id="9" name="Foliennummernplatzhalt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rtlCol="0"/>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60E367-8DA0-4655-BCBC-F4280D8642CD}"/>
              </a:ext>
            </a:extLst>
          </p:cNvPr>
          <p:cNvSpPr>
            <a:spLocks noGrp="1"/>
          </p:cNvSpPr>
          <p:nvPr>
            <p:ph type="title"/>
          </p:nvPr>
        </p:nvSpPr>
        <p:spPr/>
        <p:txBody>
          <a:bodyPr rtlCol="0"/>
          <a:lstStyle/>
          <a:p>
            <a:pPr rtl="0"/>
            <a:r>
              <a:rPr lang="de-DE" noProof="0"/>
              <a:t>Mastertitelformat bearbeiten</a:t>
            </a:r>
            <a:endParaRPr lang="de-DE" noProof="0" dirty="0"/>
          </a:p>
        </p:txBody>
      </p:sp>
      <p:sp>
        <p:nvSpPr>
          <p:cNvPr id="3" name="Datumsplatzhalter 2">
            <a:extLst>
              <a:ext uri="{FF2B5EF4-FFF2-40B4-BE49-F238E27FC236}">
                <a16:creationId xmlns:a16="http://schemas.microsoft.com/office/drawing/2014/main" id="{2FEF9592-AA3C-4CF8-A5DB-4D010195A438}"/>
              </a:ext>
            </a:extLst>
          </p:cNvPr>
          <p:cNvSpPr>
            <a:spLocks noGrp="1"/>
          </p:cNvSpPr>
          <p:nvPr>
            <p:ph type="dt" sz="half" idx="10"/>
          </p:nvPr>
        </p:nvSpPr>
        <p:spPr/>
        <p:txBody>
          <a:bodyPr rtlCol="0"/>
          <a:lstStyle/>
          <a:p>
            <a:pPr rtl="0"/>
            <a:fld id="{B51C9E94-BB9D-4990-BC94-06DE9342F154}" type="datetime1">
              <a:rPr lang="de-DE" noProof="0" smtClean="0"/>
              <a:t>30.07.2019</a:t>
            </a:fld>
            <a:endParaRPr lang="de-DE" noProof="0" dirty="0"/>
          </a:p>
        </p:txBody>
      </p:sp>
      <p:sp>
        <p:nvSpPr>
          <p:cNvPr id="4" name="Fußzeilenplatzhalt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rtlCol="0"/>
          <a:lstStyle/>
          <a:p>
            <a:pPr rtl="0"/>
            <a:endParaRPr lang="de-DE" noProof="0" dirty="0"/>
          </a:p>
        </p:txBody>
      </p:sp>
      <p:sp>
        <p:nvSpPr>
          <p:cNvPr id="5" name="Foliennummernplatzhalt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rtlCol="0"/>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1EA599B4-6AB2-4190-82B5-7667EE1E922A}"/>
              </a:ext>
            </a:extLst>
          </p:cNvPr>
          <p:cNvSpPr>
            <a:spLocks noGrp="1"/>
          </p:cNvSpPr>
          <p:nvPr>
            <p:ph type="dt" sz="half" idx="10"/>
          </p:nvPr>
        </p:nvSpPr>
        <p:spPr/>
        <p:txBody>
          <a:bodyPr rtlCol="0"/>
          <a:lstStyle/>
          <a:p>
            <a:pPr rtl="0"/>
            <a:fld id="{DF7269F5-2A87-4F03-A051-B4072EE42F74}" type="datetime1">
              <a:rPr lang="de-DE" noProof="0" smtClean="0"/>
              <a:t>30.07.2019</a:t>
            </a:fld>
            <a:endParaRPr lang="de-DE" noProof="0" dirty="0"/>
          </a:p>
        </p:txBody>
      </p:sp>
      <p:sp>
        <p:nvSpPr>
          <p:cNvPr id="3" name="Fußzeilenplatzhalt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rtlCol="0"/>
          <a:lstStyle/>
          <a:p>
            <a:pPr rtl="0"/>
            <a:endParaRPr lang="de-DE" noProof="0" dirty="0"/>
          </a:p>
        </p:txBody>
      </p:sp>
      <p:sp>
        <p:nvSpPr>
          <p:cNvPr id="4" name="Foliennummernplatzhalt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rtlCol="0"/>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rtlCol="0" anchor="b"/>
          <a:lstStyle>
            <a:lvl1pPr>
              <a:defRPr sz="3200"/>
            </a:lvl1pPr>
          </a:lstStyle>
          <a:p>
            <a:pPr rtl="0"/>
            <a:r>
              <a:rPr lang="de-DE" noProof="0"/>
              <a:t>Mastertitelformat bearbeiten</a:t>
            </a:r>
            <a:endParaRPr lang="de-DE" noProof="0" dirty="0"/>
          </a:p>
        </p:txBody>
      </p:sp>
      <p:sp>
        <p:nvSpPr>
          <p:cNvPr id="3" name="Inhaltsplatzhalt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Textplatzhalt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Mastertextformat bearbeiten</a:t>
            </a:r>
          </a:p>
        </p:txBody>
      </p:sp>
      <p:sp>
        <p:nvSpPr>
          <p:cNvPr id="5" name="Datumsplatzhalter 4">
            <a:extLst>
              <a:ext uri="{FF2B5EF4-FFF2-40B4-BE49-F238E27FC236}">
                <a16:creationId xmlns:a16="http://schemas.microsoft.com/office/drawing/2014/main" id="{F180DD20-7A20-4574-98A4-427795876739}"/>
              </a:ext>
            </a:extLst>
          </p:cNvPr>
          <p:cNvSpPr>
            <a:spLocks noGrp="1"/>
          </p:cNvSpPr>
          <p:nvPr>
            <p:ph type="dt" sz="half" idx="10"/>
          </p:nvPr>
        </p:nvSpPr>
        <p:spPr/>
        <p:txBody>
          <a:bodyPr rtlCol="0"/>
          <a:lstStyle/>
          <a:p>
            <a:pPr rtl="0"/>
            <a:fld id="{7890EACE-40FC-4E9B-8BD7-2D421E031484}" type="datetime1">
              <a:rPr lang="de-DE" noProof="0" smtClean="0"/>
              <a:t>30.07.2019</a:t>
            </a:fld>
            <a:endParaRPr lang="de-DE" noProof="0" dirty="0"/>
          </a:p>
        </p:txBody>
      </p:sp>
      <p:sp>
        <p:nvSpPr>
          <p:cNvPr id="6" name="Fußzeilenplatzhalt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rtlCol="0"/>
          <a:lstStyle/>
          <a:p>
            <a:pPr rtl="0"/>
            <a:endParaRPr lang="de-DE" noProof="0" dirty="0"/>
          </a:p>
        </p:txBody>
      </p:sp>
      <p:sp>
        <p:nvSpPr>
          <p:cNvPr id="7" name="Foliennummernplatzhalt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rtlCol="0"/>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rtlCol="0" anchor="b"/>
          <a:lstStyle>
            <a:lvl1pPr>
              <a:defRPr sz="3200"/>
            </a:lvl1pPr>
          </a:lstStyle>
          <a:p>
            <a:pPr rtl="0"/>
            <a:r>
              <a:rPr lang="de-DE" noProof="0"/>
              <a:t>Mastertitelformat bearbeiten</a:t>
            </a:r>
            <a:endParaRPr lang="de-DE" noProof="0" dirty="0"/>
          </a:p>
        </p:txBody>
      </p:sp>
      <p:sp>
        <p:nvSpPr>
          <p:cNvPr id="3" name="Bildplatzhalt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Bild durch Klicken auf Symbol hinzufügen</a:t>
            </a:r>
            <a:endParaRPr lang="de-DE" noProof="0" dirty="0"/>
          </a:p>
        </p:txBody>
      </p:sp>
      <p:sp>
        <p:nvSpPr>
          <p:cNvPr id="4" name="Textplatzhalt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Mastertextformat bearbeiten</a:t>
            </a:r>
          </a:p>
        </p:txBody>
      </p:sp>
      <p:sp>
        <p:nvSpPr>
          <p:cNvPr id="5" name="Datumsplatzhalter 4">
            <a:extLst>
              <a:ext uri="{FF2B5EF4-FFF2-40B4-BE49-F238E27FC236}">
                <a16:creationId xmlns:a16="http://schemas.microsoft.com/office/drawing/2014/main" id="{5C3C3F7B-A4C8-4F9D-8165-BC5186EA0929}"/>
              </a:ext>
            </a:extLst>
          </p:cNvPr>
          <p:cNvSpPr>
            <a:spLocks noGrp="1"/>
          </p:cNvSpPr>
          <p:nvPr>
            <p:ph type="dt" sz="half" idx="10"/>
          </p:nvPr>
        </p:nvSpPr>
        <p:spPr/>
        <p:txBody>
          <a:bodyPr rtlCol="0"/>
          <a:lstStyle/>
          <a:p>
            <a:pPr rtl="0"/>
            <a:fld id="{3C49C316-295D-44C0-A987-EA6FDFAADBCB}" type="datetime1">
              <a:rPr lang="de-DE" noProof="0" smtClean="0"/>
              <a:t>30.07.2019</a:t>
            </a:fld>
            <a:endParaRPr lang="de-DE" noProof="0" dirty="0"/>
          </a:p>
        </p:txBody>
      </p:sp>
      <p:sp>
        <p:nvSpPr>
          <p:cNvPr id="6" name="Fußzeilenplatzhalt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rtlCol="0"/>
          <a:lstStyle/>
          <a:p>
            <a:pPr rtl="0"/>
            <a:endParaRPr lang="de-DE" noProof="0" dirty="0"/>
          </a:p>
        </p:txBody>
      </p:sp>
      <p:sp>
        <p:nvSpPr>
          <p:cNvPr id="7" name="Foliennummernplatzhalt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rtlCol="0"/>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de-DE" noProof="0" dirty="0"/>
              <a:t>Titelmasterformat durch Klicken bearbeiten</a:t>
            </a:r>
          </a:p>
        </p:txBody>
      </p:sp>
      <p:sp>
        <p:nvSpPr>
          <p:cNvPr id="3" name="Textplatzhalt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de-DE" noProof="0" dirty="0"/>
              <a:t>Textmasterformate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4" name="Datumsplatzhalt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32BE735C-FA27-4E5F-8CFA-ECD4A52F4D2C}" type="datetime1">
              <a:rPr lang="de-DE" noProof="0" smtClean="0"/>
              <a:t>30.07.2019</a:t>
            </a:fld>
            <a:endParaRPr lang="de-DE" noProof="0" dirty="0"/>
          </a:p>
        </p:txBody>
      </p:sp>
      <p:sp>
        <p:nvSpPr>
          <p:cNvPr id="5" name="Fußzeilenplatzhalt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de-DE" noProof="0" dirty="0"/>
          </a:p>
        </p:txBody>
      </p:sp>
      <p:sp>
        <p:nvSpPr>
          <p:cNvPr id="6" name="Foliennummernplatzhalt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06FEDF93-2BFD-41CA-ABC7-B039102F3792}" type="slidenum">
              <a:rPr lang="de-DE" noProof="0" smtClean="0"/>
              <a:t>‹Nr.›</a:t>
            </a:fld>
            <a:endParaRPr lang="de-DE" noProof="0"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gist.github.com/webtobesocial"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foursquare.com/city-guide"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hyperlink" Target="https://www.opengov-muenchen.de/"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300AEF-1595-4419-801B-6E36A33BB8CF}"/>
              </a:ext>
            </a:extLst>
          </p:cNvPr>
          <p:cNvSpPr>
            <a:spLocks noGrp="1"/>
          </p:cNvSpPr>
          <p:nvPr>
            <p:ph type="ctrTitle"/>
          </p:nvPr>
        </p:nvSpPr>
        <p:spPr>
          <a:xfrm>
            <a:off x="1284513" y="3161623"/>
            <a:ext cx="9622971" cy="1994392"/>
          </a:xfrm>
        </p:spPr>
        <p:txBody>
          <a:bodyPr wrap="square" lIns="0" tIns="0" rIns="0" bIns="0" rtlCol="0" anchor="t">
            <a:spAutoFit/>
          </a:bodyPr>
          <a:lstStyle/>
          <a:p>
            <a:pPr rtl="0"/>
            <a:r>
              <a:rPr lang="de-DE" sz="4400" b="1" i="1" dirty="0" err="1">
                <a:solidFill>
                  <a:schemeClr val="bg1"/>
                </a:solidFill>
              </a:rPr>
              <a:t>Capstone</a:t>
            </a:r>
            <a:r>
              <a:rPr lang="de-DE" sz="4400" b="1" i="1" dirty="0">
                <a:solidFill>
                  <a:schemeClr val="bg1"/>
                </a:solidFill>
              </a:rPr>
              <a:t> Project:</a:t>
            </a:r>
            <a:br>
              <a:rPr lang="de-DE" sz="4400" b="1" i="1" dirty="0">
                <a:solidFill>
                  <a:schemeClr val="bg1"/>
                </a:solidFill>
              </a:rPr>
            </a:br>
            <a:r>
              <a:rPr lang="de-DE" b="1" dirty="0">
                <a:solidFill>
                  <a:schemeClr val="bg1"/>
                </a:solidFill>
              </a:rPr>
              <a:t>Battle </a:t>
            </a:r>
            <a:r>
              <a:rPr lang="de-DE" b="1" dirty="0" err="1">
                <a:solidFill>
                  <a:schemeClr val="bg1"/>
                </a:solidFill>
              </a:rPr>
              <a:t>of</a:t>
            </a:r>
            <a:r>
              <a:rPr lang="de-DE" b="1" dirty="0">
                <a:solidFill>
                  <a:schemeClr val="bg1"/>
                </a:solidFill>
              </a:rPr>
              <a:t> </a:t>
            </a:r>
            <a:r>
              <a:rPr lang="de-DE" b="1" dirty="0" err="1">
                <a:solidFill>
                  <a:schemeClr val="bg1"/>
                </a:solidFill>
              </a:rPr>
              <a:t>Neighboorhoods</a:t>
            </a:r>
            <a:br>
              <a:rPr lang="de-DE" dirty="0">
                <a:solidFill>
                  <a:schemeClr val="bg1"/>
                </a:solidFill>
              </a:rPr>
            </a:br>
            <a:r>
              <a:rPr lang="de-DE" sz="4000" dirty="0" err="1">
                <a:solidFill>
                  <a:schemeClr val="accent4"/>
                </a:solidFill>
              </a:rPr>
              <a:t>Presentation</a:t>
            </a:r>
            <a:endParaRPr lang="de-DE" dirty="0">
              <a:solidFill>
                <a:schemeClr val="accent4"/>
              </a:solidFill>
            </a:endParaRPr>
          </a:p>
        </p:txBody>
      </p:sp>
      <p:sp>
        <p:nvSpPr>
          <p:cNvPr id="4" name="Raute 3">
            <a:extLst>
              <a:ext uri="{FF2B5EF4-FFF2-40B4-BE49-F238E27FC236}">
                <a16:creationId xmlns:a16="http://schemas.microsoft.com/office/drawing/2014/main" id="{1C59176D-59A8-4C02-B448-EE01232FB3E7}"/>
              </a:ext>
              <a:ext uri="{C183D7F6-B498-43B3-948B-1728B52AA6E4}">
                <adec:decorative xmlns:adec="http://schemas.microsoft.com/office/drawing/2017/decorative" val="1"/>
              </a:ext>
            </a:extLst>
          </p:cNvPr>
          <p:cNvSpPr/>
          <p:nvPr/>
        </p:nvSpPr>
        <p:spPr>
          <a:xfrm>
            <a:off x="4792319" y="-608242"/>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5" name="Raute 4">
            <a:extLst>
              <a:ext uri="{FF2B5EF4-FFF2-40B4-BE49-F238E27FC236}">
                <a16:creationId xmlns:a16="http://schemas.microsoft.com/office/drawing/2014/main" id="{A50B1817-3C7F-41BC-8557-7A00C928EE16}"/>
              </a:ext>
              <a:ext uri="{C183D7F6-B498-43B3-948B-1728B52AA6E4}">
                <adec:decorative xmlns:adec="http://schemas.microsoft.com/office/drawing/2017/decorative" val="1"/>
              </a:ext>
            </a:extLst>
          </p:cNvPr>
          <p:cNvSpPr/>
          <p:nvPr/>
        </p:nvSpPr>
        <p:spPr>
          <a:xfrm>
            <a:off x="4325258" y="-1770743"/>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Tree>
    <p:extLst>
      <p:ext uri="{BB962C8B-B14F-4D97-AF65-F5344CB8AC3E}">
        <p14:creationId xmlns:p14="http://schemas.microsoft.com/office/powerpoint/2010/main" val="2387849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Methodology</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1" name="Rechteck 40">
            <a:extLst>
              <a:ext uri="{FF2B5EF4-FFF2-40B4-BE49-F238E27FC236}">
                <a16:creationId xmlns:a16="http://schemas.microsoft.com/office/drawing/2014/main" id="{EC5FFFB5-0DC8-40AF-B6EA-21EB035BBFBE}"/>
              </a:ext>
            </a:extLst>
          </p:cNvPr>
          <p:cNvSpPr/>
          <p:nvPr/>
        </p:nvSpPr>
        <p:spPr>
          <a:xfrm>
            <a:off x="228600" y="1700977"/>
            <a:ext cx="4561114" cy="2215991"/>
          </a:xfrm>
          <a:prstGeom prst="rect">
            <a:avLst/>
          </a:prstGeom>
        </p:spPr>
        <p:txBody>
          <a:bodyPr wrap="square" lIns="0" tIns="0" rIns="0" bIns="0" rtlCol="0" anchor="t">
            <a:spAutoFit/>
          </a:bodyPr>
          <a:lstStyle/>
          <a:p>
            <a:pPr marL="285750"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According to the population datasets (e.g. Average age, birthrate, etc.) the Neighborhoods in Munich are clustered into 5 Clusters with similar living conditions.</a:t>
            </a:r>
          </a:p>
        </p:txBody>
      </p:sp>
      <p:sp>
        <p:nvSpPr>
          <p:cNvPr id="3" name="Rechteck 2">
            <a:extLst>
              <a:ext uri="{FF2B5EF4-FFF2-40B4-BE49-F238E27FC236}">
                <a16:creationId xmlns:a16="http://schemas.microsoft.com/office/drawing/2014/main" id="{4C7F8130-1709-4C2E-A542-A12B9BDF2FAF}"/>
              </a:ext>
            </a:extLst>
          </p:cNvPr>
          <p:cNvSpPr/>
          <p:nvPr/>
        </p:nvSpPr>
        <p:spPr>
          <a:xfrm>
            <a:off x="4884829" y="5444579"/>
            <a:ext cx="4239197" cy="369332"/>
          </a:xfrm>
          <a:prstGeom prst="rect">
            <a:avLst/>
          </a:prstGeom>
        </p:spPr>
        <p:txBody>
          <a:bodyPr wrap="square">
            <a:spAutoFit/>
          </a:bodyPr>
          <a:lstStyle/>
          <a:p>
            <a:r>
              <a:rPr lang="en-US" dirty="0">
                <a:solidFill>
                  <a:schemeClr val="tx1">
                    <a:lumMod val="75000"/>
                    <a:lumOff val="25000"/>
                  </a:schemeClr>
                </a:solidFill>
                <a:latin typeface="Segoe UI Light" panose="020B0502040204020203" pitchFamily="34" charset="0"/>
                <a:cs typeface="Segoe UI Light" panose="020B0502040204020203" pitchFamily="34" charset="0"/>
              </a:rPr>
              <a:t>Neighborhood clusters in Munich</a:t>
            </a:r>
          </a:p>
        </p:txBody>
      </p:sp>
      <p:sp>
        <p:nvSpPr>
          <p:cNvPr id="2" name="Rechteck 1">
            <a:extLst>
              <a:ext uri="{FF2B5EF4-FFF2-40B4-BE49-F238E27FC236}">
                <a16:creationId xmlns:a16="http://schemas.microsoft.com/office/drawing/2014/main" id="{A445E0F9-0DE7-45B4-BF0A-FAEF0DF29CD2}"/>
              </a:ext>
            </a:extLst>
          </p:cNvPr>
          <p:cNvSpPr/>
          <p:nvPr/>
        </p:nvSpPr>
        <p:spPr>
          <a:xfrm>
            <a:off x="228600" y="1196028"/>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Clustering</a:t>
            </a:r>
          </a:p>
        </p:txBody>
      </p:sp>
      <p:pic>
        <p:nvPicPr>
          <p:cNvPr id="6" name="Grafik 5">
            <a:extLst>
              <a:ext uri="{FF2B5EF4-FFF2-40B4-BE49-F238E27FC236}">
                <a16:creationId xmlns:a16="http://schemas.microsoft.com/office/drawing/2014/main" id="{E89F19F4-5344-4C68-8DBD-68A353BACF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4829" y="1196028"/>
            <a:ext cx="6993642" cy="4203286"/>
          </a:xfrm>
          <a:prstGeom prst="rect">
            <a:avLst/>
          </a:prstGeom>
        </p:spPr>
      </p:pic>
    </p:spTree>
    <p:extLst>
      <p:ext uri="{BB962C8B-B14F-4D97-AF65-F5344CB8AC3E}">
        <p14:creationId xmlns:p14="http://schemas.microsoft.com/office/powerpoint/2010/main" val="75162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Methodology</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1" name="Rechteck 40">
            <a:extLst>
              <a:ext uri="{FF2B5EF4-FFF2-40B4-BE49-F238E27FC236}">
                <a16:creationId xmlns:a16="http://schemas.microsoft.com/office/drawing/2014/main" id="{EC5FFFB5-0DC8-40AF-B6EA-21EB035BBFBE}"/>
              </a:ext>
            </a:extLst>
          </p:cNvPr>
          <p:cNvSpPr/>
          <p:nvPr/>
        </p:nvSpPr>
        <p:spPr>
          <a:xfrm>
            <a:off x="308429" y="1430516"/>
            <a:ext cx="5591629" cy="1846659"/>
          </a:xfrm>
          <a:prstGeom prst="rect">
            <a:avLst/>
          </a:prstGeom>
        </p:spPr>
        <p:txBody>
          <a:bodyPr wrap="square" lIns="0" tIns="0" rIns="0" bIns="0" rtlCol="0" anchor="t">
            <a:spAutoFit/>
          </a:bodyPr>
          <a:lstStyle/>
          <a:p>
            <a:pPr marL="285750"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For each cluster an average of the 3 fitness center key figures are calculated</a:t>
            </a:r>
            <a:br>
              <a:rPr lang="en-US" sz="2400" dirty="0">
                <a:solidFill>
                  <a:schemeClr val="tx1">
                    <a:lumMod val="75000"/>
                    <a:lumOff val="25000"/>
                  </a:schemeClr>
                </a:solidFill>
                <a:latin typeface="Segoe UI Light" panose="020B0502040204020203" pitchFamily="34" charset="0"/>
                <a:cs typeface="Segoe UI Light" panose="020B0502040204020203" pitchFamily="34" charset="0"/>
              </a:rPr>
            </a:br>
            <a:endParaRPr lang="en-US" sz="2400" dirty="0">
              <a:solidFill>
                <a:schemeClr val="tx1">
                  <a:lumMod val="75000"/>
                  <a:lumOff val="25000"/>
                </a:schemeClr>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For example: Neighborhoods in Cluster 1 have an average count of 18 gyms</a:t>
            </a:r>
          </a:p>
        </p:txBody>
      </p:sp>
      <p:sp>
        <p:nvSpPr>
          <p:cNvPr id="2" name="Rechteck 1">
            <a:extLst>
              <a:ext uri="{FF2B5EF4-FFF2-40B4-BE49-F238E27FC236}">
                <a16:creationId xmlns:a16="http://schemas.microsoft.com/office/drawing/2014/main" id="{A445E0F9-0DE7-45B4-BF0A-FAEF0DF29CD2}"/>
              </a:ext>
            </a:extLst>
          </p:cNvPr>
          <p:cNvSpPr/>
          <p:nvPr/>
        </p:nvSpPr>
        <p:spPr>
          <a:xfrm>
            <a:off x="228600" y="955484"/>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Cluster - Average</a:t>
            </a:r>
          </a:p>
        </p:txBody>
      </p:sp>
      <p:graphicFrame>
        <p:nvGraphicFramePr>
          <p:cNvPr id="4" name="Tabelle 3">
            <a:extLst>
              <a:ext uri="{FF2B5EF4-FFF2-40B4-BE49-F238E27FC236}">
                <a16:creationId xmlns:a16="http://schemas.microsoft.com/office/drawing/2014/main" id="{1A0B607A-97A7-4876-A1D3-3DA8AD34B7A3}"/>
              </a:ext>
            </a:extLst>
          </p:cNvPr>
          <p:cNvGraphicFramePr>
            <a:graphicFrameLocks noGrp="1"/>
          </p:cNvGraphicFramePr>
          <p:nvPr>
            <p:extLst>
              <p:ext uri="{D42A27DB-BD31-4B8C-83A1-F6EECF244321}">
                <p14:modId xmlns:p14="http://schemas.microsoft.com/office/powerpoint/2010/main" val="2792949123"/>
              </p:ext>
            </p:extLst>
          </p:nvPr>
        </p:nvGraphicFramePr>
        <p:xfrm>
          <a:off x="3686629" y="3683984"/>
          <a:ext cx="8013655" cy="2651118"/>
        </p:xfrm>
        <a:graphic>
          <a:graphicData uri="http://schemas.openxmlformats.org/drawingml/2006/table">
            <a:tbl>
              <a:tblPr firstRow="1" firstCol="1" bandRow="1">
                <a:tableStyleId>{5C22544A-7EE6-4342-B048-85BDC9FD1C3A}</a:tableStyleId>
              </a:tblPr>
              <a:tblGrid>
                <a:gridCol w="959712">
                  <a:extLst>
                    <a:ext uri="{9D8B030D-6E8A-4147-A177-3AD203B41FA5}">
                      <a16:colId xmlns:a16="http://schemas.microsoft.com/office/drawing/2014/main" val="2033403283"/>
                    </a:ext>
                  </a:extLst>
                </a:gridCol>
                <a:gridCol w="1915886">
                  <a:extLst>
                    <a:ext uri="{9D8B030D-6E8A-4147-A177-3AD203B41FA5}">
                      <a16:colId xmlns:a16="http://schemas.microsoft.com/office/drawing/2014/main" val="3404083786"/>
                    </a:ext>
                  </a:extLst>
                </a:gridCol>
                <a:gridCol w="2670628">
                  <a:extLst>
                    <a:ext uri="{9D8B030D-6E8A-4147-A177-3AD203B41FA5}">
                      <a16:colId xmlns:a16="http://schemas.microsoft.com/office/drawing/2014/main" val="1274334880"/>
                    </a:ext>
                  </a:extLst>
                </a:gridCol>
                <a:gridCol w="2467429">
                  <a:extLst>
                    <a:ext uri="{9D8B030D-6E8A-4147-A177-3AD203B41FA5}">
                      <a16:colId xmlns:a16="http://schemas.microsoft.com/office/drawing/2014/main" val="1221832572"/>
                    </a:ext>
                  </a:extLst>
                </a:gridCol>
              </a:tblGrid>
              <a:tr h="441853">
                <a:tc>
                  <a:txBody>
                    <a:bodyPr/>
                    <a:lstStyle/>
                    <a:p>
                      <a:pPr>
                        <a:lnSpc>
                          <a:spcPct val="107000"/>
                        </a:lnSpc>
                        <a:spcAft>
                          <a:spcPts val="0"/>
                        </a:spcAft>
                      </a:pPr>
                      <a:r>
                        <a:rPr lang="en-US" sz="2000" dirty="0">
                          <a:effectLst/>
                        </a:rPr>
                        <a:t>Cluster</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Aft>
                          <a:spcPts val="0"/>
                        </a:spcAft>
                      </a:pPr>
                      <a:r>
                        <a:rPr lang="en-US" sz="2000" dirty="0" err="1">
                          <a:effectLst/>
                        </a:rPr>
                        <a:t>avg_gym_count</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Aft>
                          <a:spcPts val="0"/>
                        </a:spcAft>
                      </a:pPr>
                      <a:r>
                        <a:rPr lang="en-US" sz="2000" dirty="0">
                          <a:effectLst/>
                        </a:rPr>
                        <a:t>avg_gyms_per_1000</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Aft>
                          <a:spcPts val="0"/>
                        </a:spcAft>
                      </a:pPr>
                      <a:r>
                        <a:rPr lang="en-US" sz="2000" dirty="0">
                          <a:effectLst/>
                        </a:rPr>
                        <a:t>avg_gyms_per_km2</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extLst>
                  <a:ext uri="{0D108BD9-81ED-4DB2-BD59-A6C34878D82A}">
                    <a16:rowId xmlns:a16="http://schemas.microsoft.com/office/drawing/2014/main" val="3099751042"/>
                  </a:ext>
                </a:extLst>
              </a:tr>
              <a:tr h="441853">
                <a:tc>
                  <a:txBody>
                    <a:bodyPr/>
                    <a:lstStyle/>
                    <a:p>
                      <a:pPr>
                        <a:lnSpc>
                          <a:spcPct val="107000"/>
                        </a:lnSpc>
                        <a:spcAft>
                          <a:spcPts val="0"/>
                        </a:spcAft>
                      </a:pPr>
                      <a:r>
                        <a:rPr lang="en-US" sz="2000" dirty="0">
                          <a:effectLst/>
                        </a:rPr>
                        <a:t>0</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Aft>
                          <a:spcPts val="0"/>
                        </a:spcAft>
                      </a:pPr>
                      <a:r>
                        <a:rPr lang="en-US" sz="2000" dirty="0">
                          <a:effectLst/>
                        </a:rPr>
                        <a:t>13.555556</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Aft>
                          <a:spcPts val="0"/>
                        </a:spcAft>
                      </a:pPr>
                      <a:r>
                        <a:rPr lang="en-US" sz="2000" dirty="0">
                          <a:effectLst/>
                        </a:rPr>
                        <a:t>0.256607</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Aft>
                          <a:spcPts val="0"/>
                        </a:spcAft>
                      </a:pPr>
                      <a:r>
                        <a:rPr lang="en-US" sz="2000" dirty="0">
                          <a:effectLst/>
                        </a:rPr>
                        <a:t>1.850335</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extLst>
                  <a:ext uri="{0D108BD9-81ED-4DB2-BD59-A6C34878D82A}">
                    <a16:rowId xmlns:a16="http://schemas.microsoft.com/office/drawing/2014/main" val="3174200282"/>
                  </a:ext>
                </a:extLst>
              </a:tr>
              <a:tr h="441853">
                <a:tc>
                  <a:txBody>
                    <a:bodyPr/>
                    <a:lstStyle/>
                    <a:p>
                      <a:pPr>
                        <a:lnSpc>
                          <a:spcPct val="107000"/>
                        </a:lnSpc>
                        <a:spcAft>
                          <a:spcPts val="0"/>
                        </a:spcAft>
                      </a:pPr>
                      <a:r>
                        <a:rPr lang="en-US" sz="2000" dirty="0">
                          <a:effectLst/>
                        </a:rPr>
                        <a:t>1</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Aft>
                          <a:spcPts val="0"/>
                        </a:spcAft>
                      </a:pPr>
                      <a:r>
                        <a:rPr lang="en-US" sz="2000" dirty="0">
                          <a:effectLst/>
                        </a:rPr>
                        <a:t>18.000000</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Aft>
                          <a:spcPts val="0"/>
                        </a:spcAft>
                      </a:pPr>
                      <a:r>
                        <a:rPr lang="en-US" sz="2000" dirty="0">
                          <a:effectLst/>
                        </a:rPr>
                        <a:t>0.337494</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Aft>
                          <a:spcPts val="0"/>
                        </a:spcAft>
                      </a:pPr>
                      <a:r>
                        <a:rPr lang="en-US" sz="2000" dirty="0">
                          <a:effectLst/>
                        </a:rPr>
                        <a:t>3.522278</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2902438975"/>
                  </a:ext>
                </a:extLst>
              </a:tr>
              <a:tr h="441853">
                <a:tc>
                  <a:txBody>
                    <a:bodyPr/>
                    <a:lstStyle/>
                    <a:p>
                      <a:pPr>
                        <a:lnSpc>
                          <a:spcPct val="107000"/>
                        </a:lnSpc>
                        <a:spcAft>
                          <a:spcPts val="0"/>
                        </a:spcAft>
                      </a:pPr>
                      <a:r>
                        <a:rPr lang="en-US" sz="2000" dirty="0">
                          <a:effectLst/>
                        </a:rPr>
                        <a:t>2</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Aft>
                          <a:spcPts val="0"/>
                        </a:spcAft>
                      </a:pPr>
                      <a:r>
                        <a:rPr lang="en-US" sz="2000" dirty="0">
                          <a:effectLst/>
                        </a:rPr>
                        <a:t>6.000000</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Aft>
                          <a:spcPts val="0"/>
                        </a:spcAft>
                      </a:pPr>
                      <a:r>
                        <a:rPr lang="en-US" sz="2000" dirty="0">
                          <a:effectLst/>
                        </a:rPr>
                        <a:t>0.101572</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Aft>
                          <a:spcPts val="0"/>
                        </a:spcAft>
                      </a:pPr>
                      <a:r>
                        <a:rPr lang="en-US" sz="2000" dirty="0">
                          <a:effectLst/>
                        </a:rPr>
                        <a:t>0.477776</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extLst>
                  <a:ext uri="{0D108BD9-81ED-4DB2-BD59-A6C34878D82A}">
                    <a16:rowId xmlns:a16="http://schemas.microsoft.com/office/drawing/2014/main" val="2820841087"/>
                  </a:ext>
                </a:extLst>
              </a:tr>
              <a:tr h="441853">
                <a:tc>
                  <a:txBody>
                    <a:bodyPr/>
                    <a:lstStyle/>
                    <a:p>
                      <a:pPr>
                        <a:lnSpc>
                          <a:spcPct val="107000"/>
                        </a:lnSpc>
                        <a:spcAft>
                          <a:spcPts val="0"/>
                        </a:spcAft>
                      </a:pPr>
                      <a:r>
                        <a:rPr lang="en-US" sz="2000" dirty="0">
                          <a:effectLst/>
                        </a:rPr>
                        <a:t>3</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Aft>
                          <a:spcPts val="0"/>
                        </a:spcAft>
                      </a:pPr>
                      <a:r>
                        <a:rPr lang="en-US" sz="2000" dirty="0">
                          <a:effectLst/>
                        </a:rPr>
                        <a:t>14.333333</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Aft>
                          <a:spcPts val="0"/>
                        </a:spcAft>
                      </a:pPr>
                      <a:r>
                        <a:rPr lang="en-US" sz="2000" dirty="0">
                          <a:effectLst/>
                        </a:rPr>
                        <a:t>0.201312</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Aft>
                          <a:spcPts val="0"/>
                        </a:spcAft>
                      </a:pPr>
                      <a:r>
                        <a:rPr lang="en-US" sz="2000" dirty="0">
                          <a:effectLst/>
                        </a:rPr>
                        <a:t>1.169052</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229494202"/>
                  </a:ext>
                </a:extLst>
              </a:tr>
              <a:tr h="441853">
                <a:tc>
                  <a:txBody>
                    <a:bodyPr/>
                    <a:lstStyle/>
                    <a:p>
                      <a:pPr>
                        <a:lnSpc>
                          <a:spcPct val="107000"/>
                        </a:lnSpc>
                        <a:spcAft>
                          <a:spcPts val="0"/>
                        </a:spcAft>
                      </a:pPr>
                      <a:r>
                        <a:rPr lang="en-US" sz="2000" dirty="0">
                          <a:effectLst/>
                        </a:rPr>
                        <a:t>4</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Aft>
                          <a:spcPts val="0"/>
                        </a:spcAft>
                      </a:pPr>
                      <a:r>
                        <a:rPr lang="en-US" sz="2000" dirty="0">
                          <a:effectLst/>
                        </a:rPr>
                        <a:t>4.333333</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Aft>
                          <a:spcPts val="0"/>
                        </a:spcAft>
                      </a:pPr>
                      <a:r>
                        <a:rPr lang="en-US" sz="2000" dirty="0">
                          <a:effectLst/>
                        </a:rPr>
                        <a:t>0.077949</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Aft>
                          <a:spcPts val="0"/>
                        </a:spcAft>
                      </a:pPr>
                      <a:r>
                        <a:rPr lang="en-US" sz="2000" dirty="0">
                          <a:effectLst/>
                        </a:rPr>
                        <a:t>0.233952</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extLst>
                  <a:ext uri="{0D108BD9-81ED-4DB2-BD59-A6C34878D82A}">
                    <a16:rowId xmlns:a16="http://schemas.microsoft.com/office/drawing/2014/main" val="3613576982"/>
                  </a:ext>
                </a:extLst>
              </a:tr>
            </a:tbl>
          </a:graphicData>
        </a:graphic>
      </p:graphicFrame>
    </p:spTree>
    <p:extLst>
      <p:ext uri="{BB962C8B-B14F-4D97-AF65-F5344CB8AC3E}">
        <p14:creationId xmlns:p14="http://schemas.microsoft.com/office/powerpoint/2010/main" val="2351263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Methodology</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41" name="Rechteck 40">
                <a:extLst>
                  <a:ext uri="{FF2B5EF4-FFF2-40B4-BE49-F238E27FC236}">
                    <a16:creationId xmlns:a16="http://schemas.microsoft.com/office/drawing/2014/main" id="{EC5FFFB5-0DC8-40AF-B6EA-21EB035BBFBE}"/>
                  </a:ext>
                </a:extLst>
              </p:cNvPr>
              <p:cNvSpPr/>
              <p:nvPr/>
            </p:nvSpPr>
            <p:spPr>
              <a:xfrm>
                <a:off x="480785" y="1345851"/>
                <a:ext cx="5591629" cy="4989251"/>
              </a:xfrm>
              <a:prstGeom prst="rect">
                <a:avLst/>
              </a:prstGeom>
            </p:spPr>
            <p:txBody>
              <a:bodyPr wrap="square" lIns="0" tIns="0" rIns="0" bIns="0" rtlCol="0" anchor="t">
                <a:spAutoFit/>
              </a:bodyPr>
              <a:lstStyle/>
              <a:p>
                <a:pPr marL="342900" indent="-34290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For each Neighborhood the deviation of the 3 key figures to the associated cluster average is calculated</a:t>
                </a:r>
                <a:br>
                  <a:rPr lang="en-US" sz="2400" dirty="0">
                    <a:solidFill>
                      <a:schemeClr val="tx1">
                        <a:lumMod val="75000"/>
                        <a:lumOff val="25000"/>
                      </a:schemeClr>
                    </a:solidFill>
                    <a:latin typeface="Segoe UI Light" panose="020B0502040204020203" pitchFamily="34" charset="0"/>
                    <a:cs typeface="Segoe UI Light" panose="020B0502040204020203" pitchFamily="34" charset="0"/>
                  </a:rPr>
                </a:br>
                <a:br>
                  <a:rPr lang="en-US" sz="2400" dirty="0">
                    <a:solidFill>
                      <a:schemeClr val="tx1">
                        <a:lumMod val="75000"/>
                        <a:lumOff val="25000"/>
                      </a:schemeClr>
                    </a:solidFill>
                    <a:latin typeface="Segoe UI Light" panose="020B0502040204020203" pitchFamily="34" charset="0"/>
                    <a:cs typeface="Segoe UI Light" panose="020B0502040204020203" pitchFamily="34" charset="0"/>
                  </a:rPr>
                </a:br>
                <a:r>
                  <a:rPr lang="en-US" dirty="0" err="1"/>
                  <a:t>deviation_gym_count</a:t>
                </a:r>
                <a:r>
                  <a:rPr lang="en-US" dirty="0"/>
                  <a:t> = </a:t>
                </a:r>
                <a14:m>
                  <m:oMath xmlns:m="http://schemas.openxmlformats.org/officeDocument/2006/math">
                    <m:f>
                      <m:fPr>
                        <m:ctrlPr>
                          <a:rPr lang="de-DE" i="1"/>
                        </m:ctrlPr>
                      </m:fPr>
                      <m:num>
                        <m:r>
                          <a:rPr lang="en-US" i="1"/>
                          <m:t>𝑔𝑦𝑚</m:t>
                        </m:r>
                        <m:r>
                          <a:rPr lang="en-US" i="1"/>
                          <m:t>_</m:t>
                        </m:r>
                        <m:r>
                          <a:rPr lang="en-US" i="1"/>
                          <m:t>𝑐𝑜𝑢𝑛𝑡</m:t>
                        </m:r>
                      </m:num>
                      <m:den>
                        <m:r>
                          <a:rPr lang="en-US" i="1"/>
                          <m:t>𝑎𝑣𝑔</m:t>
                        </m:r>
                        <m:r>
                          <a:rPr lang="en-US" i="1"/>
                          <m:t>_</m:t>
                        </m:r>
                        <m:r>
                          <a:rPr lang="en-US" i="1"/>
                          <m:t>𝑔𝑦𝑚</m:t>
                        </m:r>
                        <m:r>
                          <a:rPr lang="en-US" i="1"/>
                          <m:t>_</m:t>
                        </m:r>
                        <m:r>
                          <a:rPr lang="en-US" i="1"/>
                          <m:t>𝑐𝑜𝑢𝑛𝑡</m:t>
                        </m:r>
                      </m:den>
                    </m:f>
                  </m:oMath>
                </a14:m>
                <a:br>
                  <a:rPr lang="de-DE" dirty="0"/>
                </a:br>
                <a:br>
                  <a:rPr lang="de-DE" dirty="0"/>
                </a:br>
                <a:r>
                  <a:rPr lang="en-US" dirty="0"/>
                  <a:t>deviation_gyms_per_1000 = </a:t>
                </a:r>
                <a14:m>
                  <m:oMath xmlns:m="http://schemas.openxmlformats.org/officeDocument/2006/math">
                    <m:f>
                      <m:fPr>
                        <m:ctrlPr>
                          <a:rPr lang="de-DE" i="1"/>
                        </m:ctrlPr>
                      </m:fPr>
                      <m:num>
                        <m:r>
                          <a:rPr lang="en-US" i="1"/>
                          <m:t>𝑔𝑦𝑚𝑠</m:t>
                        </m:r>
                        <m:r>
                          <a:rPr lang="en-US" i="1"/>
                          <m:t>_</m:t>
                        </m:r>
                        <m:r>
                          <a:rPr lang="en-US" i="1"/>
                          <m:t>𝑝𝑒𝑟</m:t>
                        </m:r>
                        <m:r>
                          <a:rPr lang="en-US" i="1"/>
                          <m:t>_1000</m:t>
                        </m:r>
                      </m:num>
                      <m:den>
                        <m:r>
                          <a:rPr lang="en-US" i="1"/>
                          <m:t>𝑎𝑣𝑔</m:t>
                        </m:r>
                        <m:r>
                          <a:rPr lang="en-US" i="1"/>
                          <m:t>_</m:t>
                        </m:r>
                        <m:r>
                          <a:rPr lang="en-US" i="1"/>
                          <m:t>𝑔𝑦𝑚𝑠</m:t>
                        </m:r>
                        <m:r>
                          <a:rPr lang="en-US" i="1"/>
                          <m:t>_</m:t>
                        </m:r>
                        <m:r>
                          <a:rPr lang="en-US" i="1"/>
                          <m:t>𝑝𝑒𝑟</m:t>
                        </m:r>
                        <m:r>
                          <a:rPr lang="en-US" i="1"/>
                          <m:t>_1000</m:t>
                        </m:r>
                      </m:den>
                    </m:f>
                  </m:oMath>
                </a14:m>
                <a:br>
                  <a:rPr lang="de-DE" dirty="0"/>
                </a:br>
                <a:br>
                  <a:rPr lang="de-DE" dirty="0"/>
                </a:br>
                <a:r>
                  <a:rPr lang="en-US" dirty="0"/>
                  <a:t>deviation_gyms_per_km2 = </a:t>
                </a:r>
                <a14:m>
                  <m:oMath xmlns:m="http://schemas.openxmlformats.org/officeDocument/2006/math">
                    <m:f>
                      <m:fPr>
                        <m:ctrlPr>
                          <a:rPr lang="de-DE" i="1"/>
                        </m:ctrlPr>
                      </m:fPr>
                      <m:num>
                        <m:r>
                          <a:rPr lang="en-US" i="1"/>
                          <m:t>𝑔𝑦𝑚𝑠</m:t>
                        </m:r>
                        <m:r>
                          <a:rPr lang="en-US" i="1"/>
                          <m:t>_</m:t>
                        </m:r>
                        <m:r>
                          <a:rPr lang="en-US" i="1"/>
                          <m:t>𝑝𝑒𝑟</m:t>
                        </m:r>
                        <m:r>
                          <a:rPr lang="en-US" i="1"/>
                          <m:t>_</m:t>
                        </m:r>
                        <m:r>
                          <a:rPr lang="en-US" i="1"/>
                          <m:t>𝑘𝑚</m:t>
                        </m:r>
                        <m:r>
                          <a:rPr lang="en-US" i="1"/>
                          <m:t>2</m:t>
                        </m:r>
                      </m:num>
                      <m:den>
                        <m:r>
                          <a:rPr lang="en-US" i="1"/>
                          <m:t>𝑎𝑣𝑔</m:t>
                        </m:r>
                        <m:r>
                          <a:rPr lang="en-US" i="1"/>
                          <m:t>_</m:t>
                        </m:r>
                        <m:r>
                          <a:rPr lang="en-US" i="1"/>
                          <m:t>𝑔𝑦𝑚𝑠</m:t>
                        </m:r>
                        <m:r>
                          <a:rPr lang="en-US" i="1"/>
                          <m:t>_</m:t>
                        </m:r>
                        <m:r>
                          <a:rPr lang="en-US" i="1"/>
                          <m:t>𝑝𝑒𝑟</m:t>
                        </m:r>
                        <m:r>
                          <a:rPr lang="en-US" i="1"/>
                          <m:t>_</m:t>
                        </m:r>
                        <m:r>
                          <a:rPr lang="en-US" i="1"/>
                          <m:t>𝑘𝑚</m:t>
                        </m:r>
                        <m:r>
                          <a:rPr lang="en-US" i="1"/>
                          <m:t>2</m:t>
                        </m:r>
                      </m:den>
                    </m:f>
                  </m:oMath>
                </a14:m>
                <a:endParaRPr lang="de-DE" dirty="0"/>
              </a:p>
              <a:p>
                <a:pPr marL="342900" indent="-342900">
                  <a:buFont typeface="Arial" panose="020B0604020202020204" pitchFamily="34" charset="0"/>
                  <a:buChar char="•"/>
                </a:pPr>
                <a:endParaRPr lang="de-DE" dirty="0"/>
              </a:p>
              <a:p>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The final key figure ‘Gym index’ is the mean average of the 3 deviations scaled to zero:</a:t>
                </a:r>
                <a:br>
                  <a:rPr lang="en-US" sz="2400" dirty="0">
                    <a:solidFill>
                      <a:schemeClr val="tx1">
                        <a:lumMod val="75000"/>
                        <a:lumOff val="25000"/>
                      </a:schemeClr>
                    </a:solidFill>
                    <a:latin typeface="Segoe UI Light" panose="020B0502040204020203" pitchFamily="34" charset="0"/>
                    <a:cs typeface="Segoe UI Light" panose="020B0502040204020203" pitchFamily="34" charset="0"/>
                  </a:rPr>
                </a:br>
                <a:br>
                  <a:rPr lang="en-US" dirty="0"/>
                </a:br>
                <a:endParaRPr lang="en-US" sz="2400" dirty="0">
                  <a:solidFill>
                    <a:schemeClr val="tx1">
                      <a:lumMod val="75000"/>
                      <a:lumOff val="25000"/>
                    </a:schemeClr>
                  </a:solidFill>
                  <a:latin typeface="Segoe UI Light" panose="020B0502040204020203" pitchFamily="34" charset="0"/>
                  <a:cs typeface="Segoe UI Light" panose="020B0502040204020203" pitchFamily="34" charset="0"/>
                </a:endParaRPr>
              </a:p>
            </p:txBody>
          </p:sp>
        </mc:Choice>
        <mc:Fallback>
          <p:sp>
            <p:nvSpPr>
              <p:cNvPr id="41" name="Rechteck 40">
                <a:extLst>
                  <a:ext uri="{FF2B5EF4-FFF2-40B4-BE49-F238E27FC236}">
                    <a16:creationId xmlns:a16="http://schemas.microsoft.com/office/drawing/2014/main" id="{EC5FFFB5-0DC8-40AF-B6EA-21EB035BBFBE}"/>
                  </a:ext>
                </a:extLst>
              </p:cNvPr>
              <p:cNvSpPr>
                <a:spLocks noRot="1" noChangeAspect="1" noMove="1" noResize="1" noEditPoints="1" noAdjustHandles="1" noChangeArrowheads="1" noChangeShapeType="1" noTextEdit="1"/>
              </p:cNvSpPr>
              <p:nvPr/>
            </p:nvSpPr>
            <p:spPr>
              <a:xfrm>
                <a:off x="480785" y="1345851"/>
                <a:ext cx="5591629" cy="4989251"/>
              </a:xfrm>
              <a:prstGeom prst="rect">
                <a:avLst/>
              </a:prstGeom>
              <a:blipFill>
                <a:blip r:embed="rId3"/>
                <a:stretch>
                  <a:fillRect l="-3381" t="-1834" r="-4798"/>
                </a:stretch>
              </a:blipFill>
            </p:spPr>
            <p:txBody>
              <a:bodyPr/>
              <a:lstStyle/>
              <a:p>
                <a:r>
                  <a:rPr lang="de-DE">
                    <a:noFill/>
                  </a:rPr>
                  <a:t> </a:t>
                </a:r>
              </a:p>
            </p:txBody>
          </p:sp>
        </mc:Fallback>
      </mc:AlternateContent>
      <p:sp>
        <p:nvSpPr>
          <p:cNvPr id="2" name="Rechteck 1">
            <a:extLst>
              <a:ext uri="{FF2B5EF4-FFF2-40B4-BE49-F238E27FC236}">
                <a16:creationId xmlns:a16="http://schemas.microsoft.com/office/drawing/2014/main" id="{A445E0F9-0DE7-45B4-BF0A-FAEF0DF29CD2}"/>
              </a:ext>
            </a:extLst>
          </p:cNvPr>
          <p:cNvSpPr/>
          <p:nvPr/>
        </p:nvSpPr>
        <p:spPr>
          <a:xfrm>
            <a:off x="228600" y="786641"/>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Calculation of the Gym Index</a:t>
            </a:r>
          </a:p>
        </p:txBody>
      </p:sp>
      <mc:AlternateContent xmlns:mc="http://schemas.openxmlformats.org/markup-compatibility/2006">
        <mc:Choice xmlns:a14="http://schemas.microsoft.com/office/drawing/2010/main" Requires="a14">
          <p:sp>
            <p:nvSpPr>
              <p:cNvPr id="3" name="Rechteck 2">
                <a:extLst>
                  <a:ext uri="{FF2B5EF4-FFF2-40B4-BE49-F238E27FC236}">
                    <a16:creationId xmlns:a16="http://schemas.microsoft.com/office/drawing/2014/main" id="{5602E0E1-B634-45F3-AD4A-603054F1A855}"/>
                  </a:ext>
                </a:extLst>
              </p:cNvPr>
              <p:cNvSpPr/>
              <p:nvPr/>
            </p:nvSpPr>
            <p:spPr>
              <a:xfrm>
                <a:off x="754741" y="5925777"/>
                <a:ext cx="8403771" cy="506870"/>
              </a:xfrm>
              <a:prstGeom prst="rect">
                <a:avLst/>
              </a:prstGeom>
            </p:spPr>
            <p:txBody>
              <a:bodyPr wrap="square">
                <a:spAutoFit/>
              </a:bodyPr>
              <a:lstStyle/>
              <a:p>
                <a:r>
                  <a:rPr lang="en-US" dirty="0"/>
                  <a:t>gym_index = </a:t>
                </a:r>
                <a14:m>
                  <m:oMath xmlns:m="http://schemas.openxmlformats.org/officeDocument/2006/math">
                    <m:d>
                      <m:dPr>
                        <m:ctrlPr>
                          <a:rPr lang="de-DE" i="1">
                            <a:latin typeface="Cambria Math" panose="02040503050406030204" pitchFamily="18" charset="0"/>
                          </a:rPr>
                        </m:ctrlPr>
                      </m:dPr>
                      <m:e>
                        <m:f>
                          <m:fPr>
                            <m:ctrlPr>
                              <a:rPr lang="de-DE" i="1">
                                <a:latin typeface="Cambria Math" panose="02040503050406030204" pitchFamily="18" charset="0"/>
                              </a:rPr>
                            </m:ctrlPr>
                          </m:fPr>
                          <m:num>
                            <m:r>
                              <a:rPr lang="en-US" i="1">
                                <a:latin typeface="Cambria Math" panose="02040503050406030204" pitchFamily="18" charset="0"/>
                              </a:rPr>
                              <m:t>𝑑𝑒𝑣𝑖𝑎𝑡𝑖𝑜𝑛</m:t>
                            </m:r>
                            <m:r>
                              <a:rPr lang="en-US" i="1">
                                <a:latin typeface="Cambria Math" panose="02040503050406030204" pitchFamily="18" charset="0"/>
                              </a:rPr>
                              <m:t>_</m:t>
                            </m:r>
                            <m:r>
                              <a:rPr lang="en-US" i="1">
                                <a:latin typeface="Cambria Math" panose="02040503050406030204" pitchFamily="18" charset="0"/>
                              </a:rPr>
                              <m:t>𝑔𝑦𝑚</m:t>
                            </m:r>
                            <m:r>
                              <a:rPr lang="en-US" i="1">
                                <a:latin typeface="Cambria Math" panose="02040503050406030204" pitchFamily="18" charset="0"/>
                              </a:rPr>
                              <m:t>_</m:t>
                            </m:r>
                            <m:r>
                              <a:rPr lang="en-US" i="1">
                                <a:latin typeface="Cambria Math" panose="02040503050406030204" pitchFamily="18" charset="0"/>
                              </a:rPr>
                              <m:t>𝑐𝑜𝑢𝑛𝑡</m:t>
                            </m:r>
                            <m:r>
                              <a:rPr lang="en-US" i="1">
                                <a:latin typeface="Cambria Math" panose="02040503050406030204" pitchFamily="18" charset="0"/>
                              </a:rPr>
                              <m:t> +</m:t>
                            </m:r>
                            <m:r>
                              <a:rPr lang="en-US" i="1">
                                <a:latin typeface="Cambria Math" panose="02040503050406030204" pitchFamily="18" charset="0"/>
                              </a:rPr>
                              <m:t>𝑑𝑒𝑣𝑖𝑎𝑡𝑖𝑜𝑛</m:t>
                            </m:r>
                            <m:r>
                              <a:rPr lang="en-US" i="1">
                                <a:latin typeface="Cambria Math" panose="02040503050406030204" pitchFamily="18" charset="0"/>
                              </a:rPr>
                              <m:t>_</m:t>
                            </m:r>
                            <m:r>
                              <a:rPr lang="en-US" i="1">
                                <a:latin typeface="Cambria Math" panose="02040503050406030204" pitchFamily="18" charset="0"/>
                              </a:rPr>
                              <m:t>𝑔𝑦𝑚𝑠</m:t>
                            </m:r>
                            <m:r>
                              <a:rPr lang="en-US" i="1">
                                <a:latin typeface="Cambria Math" panose="02040503050406030204" pitchFamily="18" charset="0"/>
                              </a:rPr>
                              <m:t>_</m:t>
                            </m:r>
                            <m:r>
                              <a:rPr lang="en-US" i="1">
                                <a:latin typeface="Cambria Math" panose="02040503050406030204" pitchFamily="18" charset="0"/>
                              </a:rPr>
                              <m:t>𝑝𝑒𝑟</m:t>
                            </m:r>
                            <m:r>
                              <a:rPr lang="en-US" i="1">
                                <a:latin typeface="Cambria Math" panose="02040503050406030204" pitchFamily="18" charset="0"/>
                              </a:rPr>
                              <m:t>_1000+</m:t>
                            </m:r>
                            <m:r>
                              <a:rPr lang="en-US" i="1">
                                <a:latin typeface="Cambria Math" panose="02040503050406030204" pitchFamily="18" charset="0"/>
                              </a:rPr>
                              <m:t>𝑑𝑒𝑣𝑖𝑎𝑡𝑖𝑜𝑛</m:t>
                            </m:r>
                            <m:r>
                              <a:rPr lang="en-US" i="1">
                                <a:latin typeface="Cambria Math" panose="02040503050406030204" pitchFamily="18" charset="0"/>
                              </a:rPr>
                              <m:t>_</m:t>
                            </m:r>
                            <m:r>
                              <a:rPr lang="en-US" i="1">
                                <a:latin typeface="Cambria Math" panose="02040503050406030204" pitchFamily="18" charset="0"/>
                              </a:rPr>
                              <m:t>𝑔𝑦𝑚𝑠</m:t>
                            </m:r>
                            <m:r>
                              <a:rPr lang="en-US" i="1">
                                <a:latin typeface="Cambria Math" panose="02040503050406030204" pitchFamily="18" charset="0"/>
                              </a:rPr>
                              <m:t>_</m:t>
                            </m:r>
                            <m:r>
                              <a:rPr lang="en-US" i="1">
                                <a:latin typeface="Cambria Math" panose="02040503050406030204" pitchFamily="18" charset="0"/>
                              </a:rPr>
                              <m:t>𝑝𝑒𝑟</m:t>
                            </m:r>
                            <m:r>
                              <a:rPr lang="en-US" i="1">
                                <a:latin typeface="Cambria Math" panose="02040503050406030204" pitchFamily="18" charset="0"/>
                              </a:rPr>
                              <m:t>_</m:t>
                            </m:r>
                            <m:r>
                              <a:rPr lang="en-US" i="1">
                                <a:latin typeface="Cambria Math" panose="02040503050406030204" pitchFamily="18" charset="0"/>
                              </a:rPr>
                              <m:t>𝑘𝑚</m:t>
                            </m:r>
                            <m:r>
                              <a:rPr lang="en-US" i="1">
                                <a:latin typeface="Cambria Math" panose="02040503050406030204" pitchFamily="18" charset="0"/>
                              </a:rPr>
                              <m:t>2</m:t>
                            </m:r>
                          </m:num>
                          <m:den>
                            <m:r>
                              <a:rPr lang="en-US" i="1">
                                <a:latin typeface="Cambria Math" panose="02040503050406030204" pitchFamily="18" charset="0"/>
                              </a:rPr>
                              <m:t>3</m:t>
                            </m:r>
                          </m:den>
                        </m:f>
                      </m:e>
                    </m:d>
                    <m:r>
                      <a:rPr lang="en-US" i="1">
                        <a:latin typeface="Cambria Math" panose="02040503050406030204" pitchFamily="18" charset="0"/>
                      </a:rPr>
                      <m:t>−1</m:t>
                    </m:r>
                  </m:oMath>
                </a14:m>
                <a:endParaRPr lang="de-DE" dirty="0"/>
              </a:p>
            </p:txBody>
          </p:sp>
        </mc:Choice>
        <mc:Fallback>
          <p:sp>
            <p:nvSpPr>
              <p:cNvPr id="3" name="Rechteck 2">
                <a:extLst>
                  <a:ext uri="{FF2B5EF4-FFF2-40B4-BE49-F238E27FC236}">
                    <a16:creationId xmlns:a16="http://schemas.microsoft.com/office/drawing/2014/main" id="{5602E0E1-B634-45F3-AD4A-603054F1A855}"/>
                  </a:ext>
                </a:extLst>
              </p:cNvPr>
              <p:cNvSpPr>
                <a:spLocks noRot="1" noChangeAspect="1" noMove="1" noResize="1" noEditPoints="1" noAdjustHandles="1" noChangeArrowheads="1" noChangeShapeType="1" noTextEdit="1"/>
              </p:cNvSpPr>
              <p:nvPr/>
            </p:nvSpPr>
            <p:spPr>
              <a:xfrm>
                <a:off x="754741" y="5925777"/>
                <a:ext cx="8403771" cy="506870"/>
              </a:xfrm>
              <a:prstGeom prst="rect">
                <a:avLst/>
              </a:prstGeom>
              <a:blipFill>
                <a:blip r:embed="rId4"/>
                <a:stretch>
                  <a:fillRect l="-653" b="-4819"/>
                </a:stretch>
              </a:blipFill>
            </p:spPr>
            <p:txBody>
              <a:bodyPr/>
              <a:lstStyle/>
              <a:p>
                <a:r>
                  <a:rPr lang="de-DE">
                    <a:noFill/>
                  </a:rPr>
                  <a:t> </a:t>
                </a:r>
              </a:p>
            </p:txBody>
          </p:sp>
        </mc:Fallback>
      </mc:AlternateContent>
    </p:spTree>
    <p:extLst>
      <p:ext uri="{BB962C8B-B14F-4D97-AF65-F5344CB8AC3E}">
        <p14:creationId xmlns:p14="http://schemas.microsoft.com/office/powerpoint/2010/main" val="2210632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Methodology</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1" name="Rechteck 40">
            <a:extLst>
              <a:ext uri="{FF2B5EF4-FFF2-40B4-BE49-F238E27FC236}">
                <a16:creationId xmlns:a16="http://schemas.microsoft.com/office/drawing/2014/main" id="{EC5FFFB5-0DC8-40AF-B6EA-21EB035BBFBE}"/>
              </a:ext>
            </a:extLst>
          </p:cNvPr>
          <p:cNvSpPr/>
          <p:nvPr/>
        </p:nvSpPr>
        <p:spPr>
          <a:xfrm>
            <a:off x="364670" y="1248306"/>
            <a:ext cx="11598730" cy="1538883"/>
          </a:xfrm>
          <a:prstGeom prst="rect">
            <a:avLst/>
          </a:prstGeom>
        </p:spPr>
        <p:txBody>
          <a:bodyPr wrap="square" lIns="0" tIns="0" rIns="0" bIns="0" rtlCol="0" anchor="t">
            <a:spAutoFit/>
          </a:bodyPr>
          <a:lstStyle/>
          <a:p>
            <a:r>
              <a:rPr lang="en-US" sz="2000" dirty="0"/>
              <a:t>A gym index of zero means no deviation to the cluster average. Values less than zero indicate Neighborhoods with less gym density than average and values greater zero indicate Neighborhoods with higher gym density than average. So negative values showing high market potentials for fitness center.</a:t>
            </a:r>
            <a:br>
              <a:rPr lang="en-US" sz="2000" dirty="0">
                <a:solidFill>
                  <a:schemeClr val="tx1">
                    <a:lumMod val="75000"/>
                    <a:lumOff val="25000"/>
                  </a:schemeClr>
                </a:solidFill>
                <a:latin typeface="Segoe UI Light" panose="020B0502040204020203" pitchFamily="34" charset="0"/>
                <a:cs typeface="Segoe UI Light" panose="020B0502040204020203" pitchFamily="34" charset="0"/>
              </a:rPr>
            </a:br>
            <a:br>
              <a:rPr lang="en-US" sz="2000" dirty="0"/>
            </a:br>
            <a:endParaRPr lang="en-US" sz="2000" dirty="0">
              <a:solidFill>
                <a:schemeClr val="tx1">
                  <a:lumMod val="75000"/>
                  <a:lumOff val="25000"/>
                </a:schemeClr>
              </a:solidFill>
              <a:latin typeface="Segoe UI Light" panose="020B0502040204020203" pitchFamily="34" charset="0"/>
              <a:cs typeface="Segoe UI Light" panose="020B0502040204020203" pitchFamily="34" charset="0"/>
            </a:endParaRPr>
          </a:p>
        </p:txBody>
      </p:sp>
      <p:sp>
        <p:nvSpPr>
          <p:cNvPr id="2" name="Rechteck 1">
            <a:extLst>
              <a:ext uri="{FF2B5EF4-FFF2-40B4-BE49-F238E27FC236}">
                <a16:creationId xmlns:a16="http://schemas.microsoft.com/office/drawing/2014/main" id="{A445E0F9-0DE7-45B4-BF0A-FAEF0DF29CD2}"/>
              </a:ext>
            </a:extLst>
          </p:cNvPr>
          <p:cNvSpPr/>
          <p:nvPr/>
        </p:nvSpPr>
        <p:spPr>
          <a:xfrm>
            <a:off x="228600" y="786641"/>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Gym Index</a:t>
            </a:r>
          </a:p>
        </p:txBody>
      </p:sp>
      <p:pic>
        <p:nvPicPr>
          <p:cNvPr id="5" name="Grafik 4">
            <a:extLst>
              <a:ext uri="{FF2B5EF4-FFF2-40B4-BE49-F238E27FC236}">
                <a16:creationId xmlns:a16="http://schemas.microsoft.com/office/drawing/2014/main" id="{5AE98894-A29C-435C-8FF0-906AD460B0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2340108"/>
            <a:ext cx="8672824" cy="4517892"/>
          </a:xfrm>
          <a:prstGeom prst="rect">
            <a:avLst/>
          </a:prstGeom>
        </p:spPr>
      </p:pic>
    </p:spTree>
    <p:extLst>
      <p:ext uri="{BB962C8B-B14F-4D97-AF65-F5344CB8AC3E}">
        <p14:creationId xmlns:p14="http://schemas.microsoft.com/office/powerpoint/2010/main" val="1855236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Results</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1" name="Rechteck 40">
            <a:extLst>
              <a:ext uri="{FF2B5EF4-FFF2-40B4-BE49-F238E27FC236}">
                <a16:creationId xmlns:a16="http://schemas.microsoft.com/office/drawing/2014/main" id="{EC5FFFB5-0DC8-40AF-B6EA-21EB035BBFBE}"/>
              </a:ext>
            </a:extLst>
          </p:cNvPr>
          <p:cNvSpPr/>
          <p:nvPr/>
        </p:nvSpPr>
        <p:spPr>
          <a:xfrm>
            <a:off x="364670" y="1248306"/>
            <a:ext cx="2114189" cy="923330"/>
          </a:xfrm>
          <a:prstGeom prst="rect">
            <a:avLst/>
          </a:prstGeom>
        </p:spPr>
        <p:txBody>
          <a:bodyPr wrap="square" lIns="0" tIns="0" rIns="0" bIns="0" rtlCol="0" anchor="t">
            <a:spAutoFit/>
          </a:bodyPr>
          <a:lstStyle/>
          <a:p>
            <a:r>
              <a:rPr lang="en-US" sz="2000" dirty="0"/>
              <a:t>shown as a choropleth map</a:t>
            </a:r>
            <a:br>
              <a:rPr lang="en-US" sz="2000" dirty="0"/>
            </a:br>
            <a:endParaRPr lang="en-US" sz="2000" dirty="0">
              <a:solidFill>
                <a:schemeClr val="tx1">
                  <a:lumMod val="75000"/>
                  <a:lumOff val="25000"/>
                </a:schemeClr>
              </a:solidFill>
              <a:latin typeface="Segoe UI Light" panose="020B0502040204020203" pitchFamily="34" charset="0"/>
              <a:cs typeface="Segoe UI Light" panose="020B0502040204020203" pitchFamily="34" charset="0"/>
            </a:endParaRPr>
          </a:p>
        </p:txBody>
      </p:sp>
      <p:sp>
        <p:nvSpPr>
          <p:cNvPr id="2" name="Rechteck 1">
            <a:extLst>
              <a:ext uri="{FF2B5EF4-FFF2-40B4-BE49-F238E27FC236}">
                <a16:creationId xmlns:a16="http://schemas.microsoft.com/office/drawing/2014/main" id="{A445E0F9-0DE7-45B4-BF0A-FAEF0DF29CD2}"/>
              </a:ext>
            </a:extLst>
          </p:cNvPr>
          <p:cNvSpPr/>
          <p:nvPr/>
        </p:nvSpPr>
        <p:spPr>
          <a:xfrm>
            <a:off x="228600" y="786641"/>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Gym Index</a:t>
            </a:r>
          </a:p>
        </p:txBody>
      </p:sp>
      <p:pic>
        <p:nvPicPr>
          <p:cNvPr id="4" name="Grafik 3">
            <a:extLst>
              <a:ext uri="{FF2B5EF4-FFF2-40B4-BE49-F238E27FC236}">
                <a16:creationId xmlns:a16="http://schemas.microsoft.com/office/drawing/2014/main" id="{A6D8D989-75AE-428F-AEFD-422E873777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2082" y="966097"/>
            <a:ext cx="9438095" cy="5676190"/>
          </a:xfrm>
          <a:prstGeom prst="rect">
            <a:avLst/>
          </a:prstGeom>
        </p:spPr>
      </p:pic>
    </p:spTree>
    <p:extLst>
      <p:ext uri="{BB962C8B-B14F-4D97-AF65-F5344CB8AC3E}">
        <p14:creationId xmlns:p14="http://schemas.microsoft.com/office/powerpoint/2010/main" val="111532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Results</a:t>
            </a: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1" name="Rechteck 40">
            <a:extLst>
              <a:ext uri="{FF2B5EF4-FFF2-40B4-BE49-F238E27FC236}">
                <a16:creationId xmlns:a16="http://schemas.microsoft.com/office/drawing/2014/main" id="{EC5FFFB5-0DC8-40AF-B6EA-21EB035BBFBE}"/>
              </a:ext>
            </a:extLst>
          </p:cNvPr>
          <p:cNvSpPr/>
          <p:nvPr/>
        </p:nvSpPr>
        <p:spPr>
          <a:xfrm>
            <a:off x="364670" y="1248306"/>
            <a:ext cx="2114189" cy="1538883"/>
          </a:xfrm>
          <a:prstGeom prst="rect">
            <a:avLst/>
          </a:prstGeom>
        </p:spPr>
        <p:txBody>
          <a:bodyPr wrap="square" lIns="0" tIns="0" rIns="0" bIns="0" rtlCol="0" anchor="t">
            <a:spAutoFit/>
          </a:bodyPr>
          <a:lstStyle/>
          <a:p>
            <a:r>
              <a:rPr lang="en-US" sz="2000" dirty="0"/>
              <a:t>Neighborhoods with high market potential </a:t>
            </a:r>
          </a:p>
          <a:p>
            <a:r>
              <a:rPr lang="en-US" sz="2000" dirty="0"/>
              <a:t>(gym index)</a:t>
            </a:r>
            <a:br>
              <a:rPr lang="en-US" sz="2000" dirty="0"/>
            </a:br>
            <a:endParaRPr lang="en-US" sz="2000" dirty="0">
              <a:solidFill>
                <a:schemeClr val="tx1">
                  <a:lumMod val="75000"/>
                  <a:lumOff val="25000"/>
                </a:schemeClr>
              </a:solidFill>
              <a:latin typeface="Segoe UI Light" panose="020B0502040204020203" pitchFamily="34" charset="0"/>
              <a:cs typeface="Segoe UI Light" panose="020B0502040204020203" pitchFamily="34" charset="0"/>
            </a:endParaRPr>
          </a:p>
        </p:txBody>
      </p:sp>
      <p:sp>
        <p:nvSpPr>
          <p:cNvPr id="2" name="Rechteck 1">
            <a:extLst>
              <a:ext uri="{FF2B5EF4-FFF2-40B4-BE49-F238E27FC236}">
                <a16:creationId xmlns:a16="http://schemas.microsoft.com/office/drawing/2014/main" id="{A445E0F9-0DE7-45B4-BF0A-FAEF0DF29CD2}"/>
              </a:ext>
            </a:extLst>
          </p:cNvPr>
          <p:cNvSpPr/>
          <p:nvPr/>
        </p:nvSpPr>
        <p:spPr>
          <a:xfrm>
            <a:off x="228600" y="786641"/>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Top 10</a:t>
            </a:r>
          </a:p>
        </p:txBody>
      </p:sp>
      <p:graphicFrame>
        <p:nvGraphicFramePr>
          <p:cNvPr id="3" name="Tabelle 2">
            <a:extLst>
              <a:ext uri="{FF2B5EF4-FFF2-40B4-BE49-F238E27FC236}">
                <a16:creationId xmlns:a16="http://schemas.microsoft.com/office/drawing/2014/main" id="{990587DF-5C81-4325-9BEE-C968EC7344CB}"/>
              </a:ext>
            </a:extLst>
          </p:cNvPr>
          <p:cNvGraphicFramePr>
            <a:graphicFrameLocks noGrp="1"/>
          </p:cNvGraphicFramePr>
          <p:nvPr>
            <p:extLst>
              <p:ext uri="{D42A27DB-BD31-4B8C-83A1-F6EECF244321}">
                <p14:modId xmlns:p14="http://schemas.microsoft.com/office/powerpoint/2010/main" val="2231113304"/>
              </p:ext>
            </p:extLst>
          </p:nvPr>
        </p:nvGraphicFramePr>
        <p:xfrm>
          <a:off x="2614929" y="855297"/>
          <a:ext cx="9212402" cy="5594987"/>
        </p:xfrm>
        <a:graphic>
          <a:graphicData uri="http://schemas.openxmlformats.org/drawingml/2006/table">
            <a:tbl>
              <a:tblPr firstRow="1" firstCol="1" bandRow="1">
                <a:tableStyleId>{5C22544A-7EE6-4342-B048-85BDC9FD1C3A}</a:tableStyleId>
              </a:tblPr>
              <a:tblGrid>
                <a:gridCol w="1676552">
                  <a:extLst>
                    <a:ext uri="{9D8B030D-6E8A-4147-A177-3AD203B41FA5}">
                      <a16:colId xmlns:a16="http://schemas.microsoft.com/office/drawing/2014/main" val="3743990390"/>
                    </a:ext>
                  </a:extLst>
                </a:gridCol>
                <a:gridCol w="823551">
                  <a:extLst>
                    <a:ext uri="{9D8B030D-6E8A-4147-A177-3AD203B41FA5}">
                      <a16:colId xmlns:a16="http://schemas.microsoft.com/office/drawing/2014/main" val="969428530"/>
                    </a:ext>
                  </a:extLst>
                </a:gridCol>
                <a:gridCol w="1096715">
                  <a:extLst>
                    <a:ext uri="{9D8B030D-6E8A-4147-A177-3AD203B41FA5}">
                      <a16:colId xmlns:a16="http://schemas.microsoft.com/office/drawing/2014/main" val="904639466"/>
                    </a:ext>
                  </a:extLst>
                </a:gridCol>
                <a:gridCol w="800195">
                  <a:extLst>
                    <a:ext uri="{9D8B030D-6E8A-4147-A177-3AD203B41FA5}">
                      <a16:colId xmlns:a16="http://schemas.microsoft.com/office/drawing/2014/main" val="1158317106"/>
                    </a:ext>
                  </a:extLst>
                </a:gridCol>
                <a:gridCol w="641781">
                  <a:extLst>
                    <a:ext uri="{9D8B030D-6E8A-4147-A177-3AD203B41FA5}">
                      <a16:colId xmlns:a16="http://schemas.microsoft.com/office/drawing/2014/main" val="1308869378"/>
                    </a:ext>
                  </a:extLst>
                </a:gridCol>
                <a:gridCol w="1007352">
                  <a:extLst>
                    <a:ext uri="{9D8B030D-6E8A-4147-A177-3AD203B41FA5}">
                      <a16:colId xmlns:a16="http://schemas.microsoft.com/office/drawing/2014/main" val="2649308523"/>
                    </a:ext>
                  </a:extLst>
                </a:gridCol>
                <a:gridCol w="863154">
                  <a:extLst>
                    <a:ext uri="{9D8B030D-6E8A-4147-A177-3AD203B41FA5}">
                      <a16:colId xmlns:a16="http://schemas.microsoft.com/office/drawing/2014/main" val="1073936659"/>
                    </a:ext>
                  </a:extLst>
                </a:gridCol>
                <a:gridCol w="718958">
                  <a:extLst>
                    <a:ext uri="{9D8B030D-6E8A-4147-A177-3AD203B41FA5}">
                      <a16:colId xmlns:a16="http://schemas.microsoft.com/office/drawing/2014/main" val="4079745244"/>
                    </a:ext>
                  </a:extLst>
                </a:gridCol>
                <a:gridCol w="865186">
                  <a:extLst>
                    <a:ext uri="{9D8B030D-6E8A-4147-A177-3AD203B41FA5}">
                      <a16:colId xmlns:a16="http://schemas.microsoft.com/office/drawing/2014/main" val="4274169247"/>
                    </a:ext>
                  </a:extLst>
                </a:gridCol>
                <a:gridCol w="718958">
                  <a:extLst>
                    <a:ext uri="{9D8B030D-6E8A-4147-A177-3AD203B41FA5}">
                      <a16:colId xmlns:a16="http://schemas.microsoft.com/office/drawing/2014/main" val="2778525752"/>
                    </a:ext>
                  </a:extLst>
                </a:gridCol>
              </a:tblGrid>
              <a:tr h="753657">
                <a:tc>
                  <a:txBody>
                    <a:bodyPr/>
                    <a:lstStyle/>
                    <a:p>
                      <a:pPr algn="r">
                        <a:lnSpc>
                          <a:spcPct val="107000"/>
                        </a:lnSpc>
                        <a:spcBef>
                          <a:spcPts val="1200"/>
                        </a:spcBef>
                        <a:spcAft>
                          <a:spcPts val="0"/>
                        </a:spcAft>
                      </a:pPr>
                      <a:r>
                        <a:rPr lang="de-DE" sz="1600" dirty="0" err="1">
                          <a:effectLst/>
                        </a:rPr>
                        <a:t>Neighborhood</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11AEC7"/>
                    </a:solidFill>
                  </a:tcPr>
                </a:tc>
                <a:tc>
                  <a:txBody>
                    <a:bodyPr/>
                    <a:lstStyle/>
                    <a:p>
                      <a:pPr algn="r">
                        <a:lnSpc>
                          <a:spcPct val="107000"/>
                        </a:lnSpc>
                        <a:spcBef>
                          <a:spcPts val="1200"/>
                        </a:spcBef>
                        <a:spcAft>
                          <a:spcPts val="0"/>
                        </a:spcAft>
                      </a:pPr>
                      <a:r>
                        <a:rPr lang="de-DE" sz="1600" dirty="0" err="1">
                          <a:effectLst/>
                        </a:rPr>
                        <a:t>Popu-lation</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11AEC7"/>
                    </a:solidFill>
                  </a:tcPr>
                </a:tc>
                <a:tc>
                  <a:txBody>
                    <a:bodyPr/>
                    <a:lstStyle/>
                    <a:p>
                      <a:pPr algn="r">
                        <a:lnSpc>
                          <a:spcPct val="107000"/>
                        </a:lnSpc>
                        <a:spcBef>
                          <a:spcPts val="1200"/>
                        </a:spcBef>
                        <a:spcAft>
                          <a:spcPts val="0"/>
                        </a:spcAft>
                      </a:pPr>
                      <a:r>
                        <a:rPr lang="de-DE" sz="1600" dirty="0">
                          <a:effectLst/>
                        </a:rPr>
                        <a:t>Pop.</a:t>
                      </a:r>
                      <a:br>
                        <a:rPr lang="de-DE" sz="1600" dirty="0">
                          <a:effectLst/>
                        </a:rPr>
                      </a:br>
                      <a:r>
                        <a:rPr lang="de-DE" sz="1600" dirty="0">
                          <a:effectLst/>
                        </a:rPr>
                        <a:t>per_km2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11AEC7"/>
                    </a:solidFill>
                  </a:tcPr>
                </a:tc>
                <a:tc>
                  <a:txBody>
                    <a:bodyPr/>
                    <a:lstStyle/>
                    <a:p>
                      <a:pPr algn="r">
                        <a:lnSpc>
                          <a:spcPct val="107000"/>
                        </a:lnSpc>
                        <a:spcBef>
                          <a:spcPts val="1200"/>
                        </a:spcBef>
                        <a:spcAft>
                          <a:spcPts val="0"/>
                        </a:spcAft>
                      </a:pPr>
                      <a:r>
                        <a:rPr lang="de-DE" sz="1600" dirty="0" err="1">
                          <a:effectLst/>
                        </a:rPr>
                        <a:t>Gym</a:t>
                      </a:r>
                      <a:br>
                        <a:rPr lang="de-DE" sz="1600" dirty="0">
                          <a:effectLst/>
                        </a:rPr>
                      </a:br>
                      <a:r>
                        <a:rPr lang="de-DE" sz="1600" dirty="0" err="1">
                          <a:effectLst/>
                        </a:rPr>
                        <a:t>count</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11AEC7"/>
                    </a:solidFill>
                  </a:tcPr>
                </a:tc>
                <a:tc>
                  <a:txBody>
                    <a:bodyPr/>
                    <a:lstStyle/>
                    <a:p>
                      <a:pPr algn="r">
                        <a:lnSpc>
                          <a:spcPct val="107000"/>
                        </a:lnSpc>
                        <a:spcBef>
                          <a:spcPts val="1200"/>
                        </a:spcBef>
                        <a:spcAft>
                          <a:spcPts val="0"/>
                        </a:spcAft>
                      </a:pPr>
                      <a:r>
                        <a:rPr lang="de-DE" sz="1600" dirty="0">
                          <a:effectLst/>
                        </a:rPr>
                        <a:t>Women</a:t>
                      </a:r>
                      <a:br>
                        <a:rPr lang="de-DE" sz="1600" dirty="0">
                          <a:effectLst/>
                        </a:rPr>
                      </a:br>
                      <a:r>
                        <a:rPr lang="de-DE" sz="1600" dirty="0" err="1">
                          <a:effectLst/>
                        </a:rPr>
                        <a:t>gym</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11AEC7"/>
                    </a:solidFill>
                  </a:tcPr>
                </a:tc>
                <a:tc>
                  <a:txBody>
                    <a:bodyPr/>
                    <a:lstStyle/>
                    <a:p>
                      <a:pPr algn="r">
                        <a:lnSpc>
                          <a:spcPct val="107000"/>
                        </a:lnSpc>
                        <a:spcBef>
                          <a:spcPts val="1200"/>
                        </a:spcBef>
                        <a:spcAft>
                          <a:spcPts val="0"/>
                        </a:spcAft>
                      </a:pPr>
                      <a:r>
                        <a:rPr lang="de-DE" sz="1600" dirty="0" err="1">
                          <a:effectLst/>
                        </a:rPr>
                        <a:t>Gyms</a:t>
                      </a:r>
                      <a:br>
                        <a:rPr lang="de-DE" sz="1600" dirty="0">
                          <a:effectLst/>
                        </a:rPr>
                      </a:br>
                      <a:r>
                        <a:rPr lang="de-DE" sz="1600" dirty="0">
                          <a:effectLst/>
                        </a:rPr>
                        <a:t>per1000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11AEC7"/>
                    </a:solidFill>
                  </a:tcPr>
                </a:tc>
                <a:tc>
                  <a:txBody>
                    <a:bodyPr/>
                    <a:lstStyle/>
                    <a:p>
                      <a:pPr algn="r">
                        <a:lnSpc>
                          <a:spcPct val="107000"/>
                        </a:lnSpc>
                        <a:spcBef>
                          <a:spcPts val="1200"/>
                        </a:spcBef>
                        <a:spcAft>
                          <a:spcPts val="0"/>
                        </a:spcAft>
                      </a:pPr>
                      <a:r>
                        <a:rPr lang="de-DE" sz="1600" dirty="0" err="1">
                          <a:effectLst/>
                        </a:rPr>
                        <a:t>Gyms</a:t>
                      </a:r>
                      <a:br>
                        <a:rPr lang="de-DE" sz="1600" dirty="0">
                          <a:effectLst/>
                        </a:rPr>
                      </a:br>
                      <a:r>
                        <a:rPr lang="de-DE" sz="1600" dirty="0">
                          <a:effectLst/>
                        </a:rPr>
                        <a:t>per</a:t>
                      </a:r>
                      <a:br>
                        <a:rPr lang="de-DE" sz="1600" dirty="0">
                          <a:effectLst/>
                        </a:rPr>
                      </a:br>
                      <a:r>
                        <a:rPr lang="de-DE" sz="1600" dirty="0">
                          <a:effectLst/>
                        </a:rPr>
                        <a:t>km2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11AEC7"/>
                    </a:solidFill>
                  </a:tcPr>
                </a:tc>
                <a:tc>
                  <a:txBody>
                    <a:bodyPr/>
                    <a:lstStyle/>
                    <a:p>
                      <a:pPr algn="r">
                        <a:lnSpc>
                          <a:spcPct val="107000"/>
                        </a:lnSpc>
                        <a:spcBef>
                          <a:spcPts val="1200"/>
                        </a:spcBef>
                        <a:spcAft>
                          <a:spcPts val="0"/>
                        </a:spcAft>
                      </a:pPr>
                      <a:r>
                        <a:rPr lang="de-DE" sz="1600" dirty="0">
                          <a:effectLst/>
                        </a:rPr>
                        <a:t>Women</a:t>
                      </a:r>
                      <a:br>
                        <a:rPr lang="de-DE" sz="1600" dirty="0">
                          <a:effectLst/>
                        </a:rPr>
                      </a:br>
                      <a:r>
                        <a:rPr lang="de-DE" sz="1600" dirty="0">
                          <a:effectLst/>
                        </a:rPr>
                        <a:t>%</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11AEC7"/>
                    </a:solidFill>
                  </a:tcPr>
                </a:tc>
                <a:tc>
                  <a:txBody>
                    <a:bodyPr/>
                    <a:lstStyle/>
                    <a:p>
                      <a:pPr algn="r">
                        <a:lnSpc>
                          <a:spcPct val="107000"/>
                        </a:lnSpc>
                        <a:spcBef>
                          <a:spcPts val="1200"/>
                        </a:spcBef>
                        <a:spcAft>
                          <a:spcPts val="0"/>
                        </a:spcAft>
                      </a:pPr>
                      <a:r>
                        <a:rPr lang="de-DE" sz="1600" dirty="0" err="1">
                          <a:effectLst/>
                        </a:rPr>
                        <a:t>Gym</a:t>
                      </a:r>
                      <a:br>
                        <a:rPr lang="de-DE" sz="1600" dirty="0">
                          <a:effectLst/>
                        </a:rPr>
                      </a:br>
                      <a:r>
                        <a:rPr lang="de-DE" sz="1600" dirty="0" err="1">
                          <a:effectLst/>
                        </a:rPr>
                        <a:t>index</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11AEC7"/>
                    </a:solidFill>
                  </a:tcPr>
                </a:tc>
                <a:tc>
                  <a:txBody>
                    <a:bodyPr/>
                    <a:lstStyle/>
                    <a:p>
                      <a:pPr algn="r">
                        <a:lnSpc>
                          <a:spcPct val="107000"/>
                        </a:lnSpc>
                        <a:spcBef>
                          <a:spcPts val="1200"/>
                        </a:spcBef>
                        <a:spcAft>
                          <a:spcPts val="0"/>
                        </a:spcAft>
                      </a:pPr>
                      <a:r>
                        <a:rPr lang="de-DE" sz="1600" dirty="0" err="1">
                          <a:effectLst/>
                        </a:rPr>
                        <a:t>Distance</a:t>
                      </a:r>
                      <a:br>
                        <a:rPr lang="de-DE" sz="1600" dirty="0">
                          <a:effectLst/>
                        </a:rPr>
                      </a:br>
                      <a:r>
                        <a:rPr lang="de-DE" sz="1600" dirty="0">
                          <a:effectLst/>
                        </a:rPr>
                        <a:t>(km)</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11AEC7"/>
                    </a:solidFill>
                  </a:tcPr>
                </a:tc>
                <a:extLst>
                  <a:ext uri="{0D108BD9-81ED-4DB2-BD59-A6C34878D82A}">
                    <a16:rowId xmlns:a16="http://schemas.microsoft.com/office/drawing/2014/main" val="3261676256"/>
                  </a:ext>
                </a:extLst>
              </a:tr>
              <a:tr h="242670">
                <a:tc>
                  <a:txBody>
                    <a:bodyPr/>
                    <a:lstStyle/>
                    <a:p>
                      <a:pPr algn="r">
                        <a:lnSpc>
                          <a:spcPct val="107000"/>
                        </a:lnSpc>
                        <a:spcBef>
                          <a:spcPts val="1200"/>
                        </a:spcBef>
                        <a:spcAft>
                          <a:spcPts val="0"/>
                        </a:spcAft>
                      </a:pPr>
                      <a:r>
                        <a:rPr lang="de-DE" sz="1600" dirty="0">
                          <a:effectLst/>
                        </a:rPr>
                        <a:t>20 Hadern</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Bef>
                          <a:spcPts val="1200"/>
                        </a:spcBef>
                        <a:spcAft>
                          <a:spcPts val="0"/>
                        </a:spcAft>
                      </a:pPr>
                      <a:r>
                        <a:rPr lang="de-DE" sz="1600" dirty="0">
                          <a:effectLst/>
                        </a:rPr>
                        <a:t>49626</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5380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0.0403</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a:effectLst/>
                        </a:rPr>
                        <a:t>0.2173</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52.5</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-0.8593</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7.2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extLst>
                  <a:ext uri="{0D108BD9-81ED-4DB2-BD59-A6C34878D82A}">
                    <a16:rowId xmlns:a16="http://schemas.microsoft.com/office/drawing/2014/main" val="2271386121"/>
                  </a:ext>
                </a:extLst>
              </a:tr>
              <a:tr h="498163">
                <a:tc>
                  <a:txBody>
                    <a:bodyPr/>
                    <a:lstStyle/>
                    <a:p>
                      <a:pPr algn="r">
                        <a:lnSpc>
                          <a:spcPct val="107000"/>
                        </a:lnSpc>
                        <a:spcBef>
                          <a:spcPts val="1200"/>
                        </a:spcBef>
                        <a:spcAft>
                          <a:spcPts val="0"/>
                        </a:spcAft>
                      </a:pPr>
                      <a:r>
                        <a:rPr lang="de-DE" sz="1600" dirty="0">
                          <a:effectLst/>
                        </a:rPr>
                        <a:t>17 </a:t>
                      </a:r>
                      <a:r>
                        <a:rPr lang="de-DE" sz="1600" dirty="0" err="1">
                          <a:effectLst/>
                        </a:rPr>
                        <a:t>Obergiesing</a:t>
                      </a:r>
                      <a:r>
                        <a:rPr lang="de-DE" sz="1600" dirty="0">
                          <a:effectLst/>
                        </a:rPr>
                        <a:t> - </a:t>
                      </a:r>
                      <a:r>
                        <a:rPr lang="de-DE" sz="1600" dirty="0" err="1">
                          <a:effectLst/>
                        </a:rPr>
                        <a:t>Fasangarten</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Bef>
                          <a:spcPts val="1200"/>
                        </a:spcBef>
                        <a:spcAft>
                          <a:spcPts val="0"/>
                        </a:spcAft>
                      </a:pPr>
                      <a:r>
                        <a:rPr lang="de-DE" sz="1600" dirty="0">
                          <a:effectLst/>
                        </a:rPr>
                        <a:t>53937</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a:effectLst/>
                        </a:rPr>
                        <a:t>9429</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a:effectLst/>
                        </a:rPr>
                        <a:t>3</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a:effectLst/>
                        </a:rPr>
                        <a:t>0.0556</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0.5263</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49.7</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-0.8397</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3.0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1349749848"/>
                  </a:ext>
                </a:extLst>
              </a:tr>
              <a:tr h="498163">
                <a:tc>
                  <a:txBody>
                    <a:bodyPr/>
                    <a:lstStyle/>
                    <a:p>
                      <a:pPr algn="r">
                        <a:lnSpc>
                          <a:spcPct val="107000"/>
                        </a:lnSpc>
                        <a:spcBef>
                          <a:spcPts val="1200"/>
                        </a:spcBef>
                        <a:spcAft>
                          <a:spcPts val="0"/>
                        </a:spcAft>
                      </a:pPr>
                      <a:r>
                        <a:rPr lang="de-DE" sz="1600" dirty="0">
                          <a:effectLst/>
                        </a:rPr>
                        <a:t>24 Feldmoching - Hasenbergl</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Bef>
                          <a:spcPts val="1200"/>
                        </a:spcBef>
                        <a:spcAft>
                          <a:spcPts val="0"/>
                        </a:spcAft>
                      </a:pPr>
                      <a:r>
                        <a:rPr lang="de-DE" sz="1600" dirty="0">
                          <a:effectLst/>
                        </a:rPr>
                        <a:t>60933</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2106</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a:effectLst/>
                        </a:rPr>
                        <a:t>0</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a:effectLst/>
                        </a:rPr>
                        <a:t>0.0328</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a:effectLst/>
                        </a:rPr>
                        <a:t>0.0692</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a:effectLst/>
                        </a:rPr>
                        <a:t>49.6</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-0.7328</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9.3</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extLst>
                  <a:ext uri="{0D108BD9-81ED-4DB2-BD59-A6C34878D82A}">
                    <a16:rowId xmlns:a16="http://schemas.microsoft.com/office/drawing/2014/main" val="1924429479"/>
                  </a:ext>
                </a:extLst>
              </a:tr>
              <a:tr h="498163">
                <a:tc>
                  <a:txBody>
                    <a:bodyPr/>
                    <a:lstStyle/>
                    <a:p>
                      <a:pPr algn="r">
                        <a:lnSpc>
                          <a:spcPct val="107000"/>
                        </a:lnSpc>
                        <a:spcBef>
                          <a:spcPts val="1200"/>
                        </a:spcBef>
                        <a:spcAft>
                          <a:spcPts val="0"/>
                        </a:spcAft>
                      </a:pPr>
                      <a:r>
                        <a:rPr lang="de-DE" sz="1600" dirty="0">
                          <a:effectLst/>
                        </a:rPr>
                        <a:t>23 Allach - Untermenzing</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Bef>
                          <a:spcPts val="1200"/>
                        </a:spcBef>
                        <a:spcAft>
                          <a:spcPts val="0"/>
                        </a:spcAft>
                      </a:pPr>
                      <a:r>
                        <a:rPr lang="de-DE" sz="1600" dirty="0">
                          <a:effectLst/>
                        </a:rPr>
                        <a:t>32677</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2115</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0.0612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0.1290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49.8</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-0.4005</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10.9</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2260692733"/>
                  </a:ext>
                </a:extLst>
              </a:tr>
              <a:tr h="753657">
                <a:tc>
                  <a:txBody>
                    <a:bodyPr/>
                    <a:lstStyle/>
                    <a:p>
                      <a:pPr algn="r">
                        <a:lnSpc>
                          <a:spcPct val="107000"/>
                        </a:lnSpc>
                        <a:spcBef>
                          <a:spcPts val="1200"/>
                        </a:spcBef>
                        <a:spcAft>
                          <a:spcPts val="0"/>
                        </a:spcAft>
                      </a:pPr>
                      <a:r>
                        <a:rPr lang="de-DE" sz="1600" dirty="0">
                          <a:effectLst/>
                        </a:rPr>
                        <a:t>22 Aubing - Lochhausen - Langwied</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Bef>
                          <a:spcPts val="1200"/>
                        </a:spcBef>
                        <a:spcAft>
                          <a:spcPts val="0"/>
                        </a:spcAft>
                      </a:pPr>
                      <a:r>
                        <a:rPr lang="de-DE" sz="1600" dirty="0">
                          <a:effectLst/>
                        </a:rPr>
                        <a:t>46385</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1362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a:effectLst/>
                        </a:rPr>
                        <a:t>3</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a:effectLst/>
                        </a:rPr>
                        <a:t>0.0646</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0.0879</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50.1</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-0.3673</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12.2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extLst>
                  <a:ext uri="{0D108BD9-81ED-4DB2-BD59-A6C34878D82A}">
                    <a16:rowId xmlns:a16="http://schemas.microsoft.com/office/drawing/2014/main" val="4288358838"/>
                  </a:ext>
                </a:extLst>
              </a:tr>
              <a:tr h="498163">
                <a:tc>
                  <a:txBody>
                    <a:bodyPr/>
                    <a:lstStyle/>
                    <a:p>
                      <a:pPr algn="r">
                        <a:lnSpc>
                          <a:spcPct val="107000"/>
                        </a:lnSpc>
                        <a:spcBef>
                          <a:spcPts val="1200"/>
                        </a:spcBef>
                        <a:spcAft>
                          <a:spcPts val="0"/>
                        </a:spcAft>
                      </a:pPr>
                      <a:r>
                        <a:rPr lang="de-DE" sz="1600">
                          <a:effectLst/>
                        </a:rPr>
                        <a:t>15 Trudering - Riem</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Bef>
                          <a:spcPts val="1200"/>
                        </a:spcBef>
                        <a:spcAft>
                          <a:spcPts val="0"/>
                        </a:spcAft>
                      </a:pPr>
                      <a:r>
                        <a:rPr lang="de-DE" sz="1600" dirty="0">
                          <a:effectLst/>
                        </a:rPr>
                        <a:t>72006</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a:effectLst/>
                        </a:rPr>
                        <a:t>3207</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11</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a:effectLst/>
                        </a:rPr>
                        <a:t>0</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0.1527</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0.4888</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49.9</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-0.3518</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6.7</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1861125187"/>
                  </a:ext>
                </a:extLst>
              </a:tr>
              <a:tr h="498163">
                <a:tc>
                  <a:txBody>
                    <a:bodyPr/>
                    <a:lstStyle/>
                    <a:p>
                      <a:pPr algn="r">
                        <a:lnSpc>
                          <a:spcPct val="107000"/>
                        </a:lnSpc>
                        <a:spcBef>
                          <a:spcPts val="1200"/>
                        </a:spcBef>
                        <a:spcAft>
                          <a:spcPts val="0"/>
                        </a:spcAft>
                      </a:pPr>
                      <a:r>
                        <a:rPr lang="de-DE" sz="1600" dirty="0">
                          <a:effectLst/>
                        </a:rPr>
                        <a:t>07 Sendling - Westpark</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Bef>
                          <a:spcPts val="1200"/>
                        </a:spcBef>
                        <a:spcAft>
                          <a:spcPts val="0"/>
                        </a:spcAft>
                      </a:pPr>
                      <a:r>
                        <a:rPr lang="de-DE" sz="1600" dirty="0">
                          <a:effectLst/>
                        </a:rPr>
                        <a:t>59386</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7599</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10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a:effectLst/>
                        </a:rPr>
                        <a:t>0</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a:effectLst/>
                        </a:rPr>
                        <a:t>0.1683</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1.2820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51.3</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-0.3044</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4.6</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extLst>
                  <a:ext uri="{0D108BD9-81ED-4DB2-BD59-A6C34878D82A}">
                    <a16:rowId xmlns:a16="http://schemas.microsoft.com/office/drawing/2014/main" val="1539590613"/>
                  </a:ext>
                </a:extLst>
              </a:tr>
              <a:tr h="498163">
                <a:tc>
                  <a:txBody>
                    <a:bodyPr/>
                    <a:lstStyle/>
                    <a:p>
                      <a:pPr algn="r">
                        <a:lnSpc>
                          <a:spcPct val="107000"/>
                        </a:lnSpc>
                        <a:spcBef>
                          <a:spcPts val="1200"/>
                        </a:spcBef>
                        <a:spcAft>
                          <a:spcPts val="0"/>
                        </a:spcAft>
                      </a:pPr>
                      <a:r>
                        <a:rPr lang="de-DE" sz="1600" dirty="0">
                          <a:effectLst/>
                        </a:rPr>
                        <a:t>18 </a:t>
                      </a:r>
                      <a:r>
                        <a:rPr lang="de-DE" sz="1600" dirty="0" err="1">
                          <a:effectLst/>
                        </a:rPr>
                        <a:t>Untergiesing</a:t>
                      </a:r>
                      <a:r>
                        <a:rPr lang="de-DE" sz="1600" dirty="0">
                          <a:effectLst/>
                        </a:rPr>
                        <a:t> - Harlaching</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Bef>
                          <a:spcPts val="1200"/>
                        </a:spcBef>
                        <a:spcAft>
                          <a:spcPts val="0"/>
                        </a:spcAft>
                      </a:pPr>
                      <a:r>
                        <a:rPr lang="de-DE" sz="1600" dirty="0">
                          <a:effectLst/>
                        </a:rPr>
                        <a:t>52600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6529</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10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a:effectLst/>
                        </a:rPr>
                        <a:t>0</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0.1901</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1.2345</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51.2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-0.2847</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2.4</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264180808"/>
                  </a:ext>
                </a:extLst>
              </a:tr>
              <a:tr h="498163">
                <a:tc>
                  <a:txBody>
                    <a:bodyPr/>
                    <a:lstStyle/>
                    <a:p>
                      <a:pPr algn="r">
                        <a:lnSpc>
                          <a:spcPct val="107000"/>
                        </a:lnSpc>
                        <a:spcBef>
                          <a:spcPts val="1200"/>
                        </a:spcBef>
                        <a:spcAft>
                          <a:spcPts val="0"/>
                        </a:spcAft>
                      </a:pPr>
                      <a:r>
                        <a:rPr lang="de-DE" sz="1600" dirty="0">
                          <a:effectLst/>
                        </a:rPr>
                        <a:t>09 Neuhausen - Nymphenburg</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Bef>
                          <a:spcPts val="1200"/>
                        </a:spcBef>
                        <a:spcAft>
                          <a:spcPts val="0"/>
                        </a:spcAft>
                      </a:pPr>
                      <a:r>
                        <a:rPr lang="de-DE" sz="1600" dirty="0">
                          <a:effectLst/>
                        </a:rPr>
                        <a:t>98520</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7629</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a:effectLst/>
                        </a:rPr>
                        <a:t>14</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1</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0.1421</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a:effectLst/>
                        </a:rPr>
                        <a:t>1.0852</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51.8</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-0.2756</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tc>
                  <a:txBody>
                    <a:bodyPr/>
                    <a:lstStyle/>
                    <a:p>
                      <a:pPr algn="r">
                        <a:lnSpc>
                          <a:spcPct val="107000"/>
                        </a:lnSpc>
                        <a:spcBef>
                          <a:spcPts val="1200"/>
                        </a:spcBef>
                        <a:spcAft>
                          <a:spcPts val="0"/>
                        </a:spcAft>
                      </a:pPr>
                      <a:r>
                        <a:rPr lang="de-DE" sz="1600" dirty="0">
                          <a:effectLst/>
                        </a:rPr>
                        <a:t>3.7</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1">
                        <a:lumMod val="85000"/>
                      </a:schemeClr>
                    </a:solidFill>
                  </a:tcPr>
                </a:tc>
                <a:extLst>
                  <a:ext uri="{0D108BD9-81ED-4DB2-BD59-A6C34878D82A}">
                    <a16:rowId xmlns:a16="http://schemas.microsoft.com/office/drawing/2014/main" val="2480939646"/>
                  </a:ext>
                </a:extLst>
              </a:tr>
              <a:tr h="242670">
                <a:tc>
                  <a:txBody>
                    <a:bodyPr/>
                    <a:lstStyle/>
                    <a:p>
                      <a:pPr algn="r">
                        <a:lnSpc>
                          <a:spcPct val="107000"/>
                        </a:lnSpc>
                        <a:spcBef>
                          <a:spcPts val="1200"/>
                        </a:spcBef>
                        <a:spcAft>
                          <a:spcPts val="0"/>
                        </a:spcAft>
                      </a:pPr>
                      <a:r>
                        <a:rPr lang="de-DE" sz="1600" dirty="0">
                          <a:effectLst/>
                        </a:rPr>
                        <a:t>06 Sendling</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11AEC7"/>
                    </a:solidFill>
                  </a:tcPr>
                </a:tc>
                <a:tc>
                  <a:txBody>
                    <a:bodyPr/>
                    <a:lstStyle/>
                    <a:p>
                      <a:pPr algn="r">
                        <a:lnSpc>
                          <a:spcPct val="107000"/>
                        </a:lnSpc>
                        <a:spcBef>
                          <a:spcPts val="1200"/>
                        </a:spcBef>
                        <a:spcAft>
                          <a:spcPts val="0"/>
                        </a:spcAft>
                      </a:pPr>
                      <a:r>
                        <a:rPr lang="de-DE" sz="1600" dirty="0">
                          <a:effectLst/>
                        </a:rPr>
                        <a:t>40682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10329</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a:effectLst/>
                        </a:rPr>
                        <a:t>11</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2</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a:effectLst/>
                        </a:rPr>
                        <a:t>0.2703</a:t>
                      </a:r>
                      <a:endParaRPr lang="de-DE"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2.8205</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49.9</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-0.2623</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algn="r">
                        <a:lnSpc>
                          <a:spcPct val="107000"/>
                        </a:lnSpc>
                        <a:spcBef>
                          <a:spcPts val="1200"/>
                        </a:spcBef>
                        <a:spcAft>
                          <a:spcPts val="0"/>
                        </a:spcAft>
                      </a:pPr>
                      <a:r>
                        <a:rPr lang="de-DE" sz="1600" dirty="0">
                          <a:effectLst/>
                        </a:rPr>
                        <a:t>3.4</a:t>
                      </a:r>
                      <a:endParaRPr lang="de-DE"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2464002864"/>
                  </a:ext>
                </a:extLst>
              </a:tr>
            </a:tbl>
          </a:graphicData>
        </a:graphic>
      </p:graphicFrame>
    </p:spTree>
    <p:extLst>
      <p:ext uri="{BB962C8B-B14F-4D97-AF65-F5344CB8AC3E}">
        <p14:creationId xmlns:p14="http://schemas.microsoft.com/office/powerpoint/2010/main" val="3519299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Discussion</a:t>
            </a: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21" name="Grafik 20">
            <a:extLst>
              <a:ext uri="{FF2B5EF4-FFF2-40B4-BE49-F238E27FC236}">
                <a16:creationId xmlns:a16="http://schemas.microsoft.com/office/drawing/2014/main" id="{F06F7B45-AE75-4DC9-B33D-2CCF996C69CF}"/>
              </a:ext>
            </a:extLst>
          </p:cNvPr>
          <p:cNvPicPr>
            <a:picLocks noChangeAspect="1"/>
          </p:cNvPicPr>
          <p:nvPr/>
        </p:nvPicPr>
        <p:blipFill>
          <a:blip r:embed="rId3"/>
          <a:stretch>
            <a:fillRect/>
          </a:stretch>
        </p:blipFill>
        <p:spPr>
          <a:xfrm>
            <a:off x="228600" y="910696"/>
            <a:ext cx="8352642" cy="5008474"/>
          </a:xfrm>
          <a:prstGeom prst="rect">
            <a:avLst/>
          </a:prstGeom>
        </p:spPr>
      </p:pic>
      <p:sp>
        <p:nvSpPr>
          <p:cNvPr id="10" name="Rechteck 9">
            <a:extLst>
              <a:ext uri="{FF2B5EF4-FFF2-40B4-BE49-F238E27FC236}">
                <a16:creationId xmlns:a16="http://schemas.microsoft.com/office/drawing/2014/main" id="{A7F3838D-46CA-4396-9A8B-962D62111B5B}"/>
              </a:ext>
            </a:extLst>
          </p:cNvPr>
          <p:cNvSpPr/>
          <p:nvPr/>
        </p:nvSpPr>
        <p:spPr>
          <a:xfrm>
            <a:off x="8982527" y="910696"/>
            <a:ext cx="2774044" cy="5262979"/>
          </a:xfrm>
          <a:prstGeom prst="rect">
            <a:avLst/>
          </a:prstGeom>
        </p:spPr>
        <p:txBody>
          <a:bodyPr wrap="square" lIns="0" tIns="0" rIns="0" bIns="0" rtlCol="0" anchor="t">
            <a:spAutoFit/>
          </a:bodyPr>
          <a:lstStyle/>
          <a:p>
            <a:r>
              <a:rPr lang="en-US" dirty="0"/>
              <a:t>District </a:t>
            </a:r>
            <a:r>
              <a:rPr lang="en-US" b="1" i="1" dirty="0"/>
              <a:t>20 </a:t>
            </a:r>
            <a:r>
              <a:rPr lang="en-US" b="1" i="1" dirty="0" err="1"/>
              <a:t>Hadern</a:t>
            </a:r>
            <a:r>
              <a:rPr lang="en-US" dirty="0"/>
              <a:t> has the highest market potential according to the gym index. </a:t>
            </a:r>
            <a:br>
              <a:rPr lang="en-US" dirty="0"/>
            </a:br>
            <a:r>
              <a:rPr lang="en-US" dirty="0"/>
              <a:t>Neighborhood</a:t>
            </a:r>
            <a:br>
              <a:rPr lang="en-US" dirty="0"/>
            </a:br>
            <a:br>
              <a:rPr lang="en-US" dirty="0"/>
            </a:br>
            <a:r>
              <a:rPr lang="en-US" dirty="0"/>
              <a:t> </a:t>
            </a:r>
            <a:r>
              <a:rPr lang="en-US" b="1" i="1" dirty="0"/>
              <a:t>17 </a:t>
            </a:r>
            <a:r>
              <a:rPr lang="en-US" b="1" i="1" dirty="0" err="1"/>
              <a:t>Obergiesing</a:t>
            </a:r>
            <a:r>
              <a:rPr lang="en-US" b="1" i="1" dirty="0"/>
              <a:t> - </a:t>
            </a:r>
            <a:r>
              <a:rPr lang="en-US" b="1" i="1" dirty="0" err="1"/>
              <a:t>Fasangarten</a:t>
            </a:r>
            <a:r>
              <a:rPr lang="en-US" dirty="0"/>
              <a:t> has almost the same market potential but is only about 3 kilometers away from city center what makes this Neighborhood also very interesting.</a:t>
            </a:r>
            <a:br>
              <a:rPr lang="en-US" dirty="0"/>
            </a:br>
            <a:br>
              <a:rPr lang="en-US" dirty="0"/>
            </a:br>
            <a:r>
              <a:rPr lang="en-US" b="1" i="1" dirty="0"/>
              <a:t>7 </a:t>
            </a:r>
            <a:r>
              <a:rPr lang="en-US" b="1" i="1" dirty="0" err="1"/>
              <a:t>Sendling</a:t>
            </a:r>
            <a:r>
              <a:rPr lang="en-US" b="1" i="1" dirty="0"/>
              <a:t> - Westpark</a:t>
            </a:r>
            <a:r>
              <a:rPr lang="en-US" dirty="0"/>
              <a:t> is the first inner city Neighborhood with a good market potential and would be also a choice for a new opening under such restrictions.</a:t>
            </a:r>
            <a:endParaRPr lang="de-DE" dirty="0"/>
          </a:p>
        </p:txBody>
      </p:sp>
    </p:spTree>
    <p:extLst>
      <p:ext uri="{BB962C8B-B14F-4D97-AF65-F5344CB8AC3E}">
        <p14:creationId xmlns:p14="http://schemas.microsoft.com/office/powerpoint/2010/main" val="11654045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Discussion</a:t>
            </a: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0" name="Rechteck 9">
            <a:extLst>
              <a:ext uri="{FF2B5EF4-FFF2-40B4-BE49-F238E27FC236}">
                <a16:creationId xmlns:a16="http://schemas.microsoft.com/office/drawing/2014/main" id="{A7F3838D-46CA-4396-9A8B-962D62111B5B}"/>
              </a:ext>
            </a:extLst>
          </p:cNvPr>
          <p:cNvSpPr/>
          <p:nvPr/>
        </p:nvSpPr>
        <p:spPr>
          <a:xfrm>
            <a:off x="8911769" y="910696"/>
            <a:ext cx="2774044" cy="4708981"/>
          </a:xfrm>
          <a:prstGeom prst="rect">
            <a:avLst/>
          </a:prstGeom>
        </p:spPr>
        <p:txBody>
          <a:bodyPr wrap="square" lIns="0" tIns="0" rIns="0" bIns="0" rtlCol="0" anchor="t">
            <a:spAutoFit/>
          </a:bodyPr>
          <a:lstStyle/>
          <a:p>
            <a:r>
              <a:rPr lang="en-US" dirty="0"/>
              <a:t>When we have a look at </a:t>
            </a:r>
            <a:r>
              <a:rPr lang="en-US" b="1" dirty="0"/>
              <a:t>women percentage </a:t>
            </a:r>
            <a:r>
              <a:rPr lang="en-US" dirty="0"/>
              <a:t>from the </a:t>
            </a:r>
            <a:r>
              <a:rPr lang="en-US" dirty="0" err="1"/>
              <a:t>OpenData</a:t>
            </a:r>
            <a:r>
              <a:rPr lang="en-US" dirty="0"/>
              <a:t> we can see that Neighborhood </a:t>
            </a:r>
            <a:br>
              <a:rPr lang="en-US" dirty="0"/>
            </a:br>
            <a:r>
              <a:rPr lang="en-US" b="1" i="1" dirty="0"/>
              <a:t>20 </a:t>
            </a:r>
            <a:r>
              <a:rPr lang="en-US" b="1" i="1" dirty="0" err="1"/>
              <a:t>Hadern</a:t>
            </a:r>
            <a:r>
              <a:rPr lang="en-US" dirty="0"/>
              <a:t> has almost the highest share of women but no </a:t>
            </a:r>
            <a:r>
              <a:rPr lang="en-US" i="1" dirty="0"/>
              <a:t>Women only Fitness Center. </a:t>
            </a:r>
            <a:br>
              <a:rPr lang="en-US" i="1" dirty="0"/>
            </a:br>
            <a:r>
              <a:rPr lang="en-US" b="1" i="1" dirty="0"/>
              <a:t>07 </a:t>
            </a:r>
            <a:r>
              <a:rPr lang="en-US" b="1" i="1" dirty="0" err="1"/>
              <a:t>Sendling</a:t>
            </a:r>
            <a:r>
              <a:rPr lang="en-US" b="1" i="1" dirty="0"/>
              <a:t>-Westpark</a:t>
            </a:r>
            <a:r>
              <a:rPr lang="en-US" dirty="0"/>
              <a:t> has also a quite high women percentage and also no women only gym. Both neighborhoods have a high market potential and would be very interesting for a women only fitness center opening.</a:t>
            </a:r>
            <a:endParaRPr lang="de-DE" dirty="0"/>
          </a:p>
        </p:txBody>
      </p:sp>
      <p:pic>
        <p:nvPicPr>
          <p:cNvPr id="2" name="Grafik 1">
            <a:extLst>
              <a:ext uri="{FF2B5EF4-FFF2-40B4-BE49-F238E27FC236}">
                <a16:creationId xmlns:a16="http://schemas.microsoft.com/office/drawing/2014/main" id="{26986178-B731-4517-AA4E-74F9AFB15373}"/>
              </a:ext>
            </a:extLst>
          </p:cNvPr>
          <p:cNvPicPr>
            <a:picLocks noChangeAspect="1"/>
          </p:cNvPicPr>
          <p:nvPr/>
        </p:nvPicPr>
        <p:blipFill>
          <a:blip r:embed="rId3"/>
          <a:stretch>
            <a:fillRect/>
          </a:stretch>
        </p:blipFill>
        <p:spPr>
          <a:xfrm>
            <a:off x="228600" y="943398"/>
            <a:ext cx="8262110" cy="4971204"/>
          </a:xfrm>
          <a:prstGeom prst="rect">
            <a:avLst/>
          </a:prstGeom>
        </p:spPr>
      </p:pic>
    </p:spTree>
    <p:extLst>
      <p:ext uri="{BB962C8B-B14F-4D97-AF65-F5344CB8AC3E}">
        <p14:creationId xmlns:p14="http://schemas.microsoft.com/office/powerpoint/2010/main" val="35387632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Conclusion</a:t>
            </a: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3" name="Rechteck 32">
            <a:extLst>
              <a:ext uri="{FF2B5EF4-FFF2-40B4-BE49-F238E27FC236}">
                <a16:creationId xmlns:a16="http://schemas.microsoft.com/office/drawing/2014/main" id="{240B3D7E-4054-4DB5-9B48-DB2E5DF3D24A}"/>
              </a:ext>
            </a:extLst>
          </p:cNvPr>
          <p:cNvSpPr/>
          <p:nvPr/>
        </p:nvSpPr>
        <p:spPr>
          <a:xfrm>
            <a:off x="228599" y="855296"/>
            <a:ext cx="3857625" cy="3693319"/>
          </a:xfrm>
          <a:prstGeom prst="rect">
            <a:avLst/>
          </a:prstGeom>
        </p:spPr>
        <p:txBody>
          <a:bodyPr wrap="square">
            <a:spAutoFit/>
          </a:bodyPr>
          <a:lstStyle/>
          <a:p>
            <a:r>
              <a:rPr lang="en-US" dirty="0">
                <a:solidFill>
                  <a:srgbClr val="000000"/>
                </a:solidFill>
                <a:latin typeface="Helvetica" panose="020B0604020202020204" pitchFamily="34" charset="0"/>
                <a:ea typeface="Calibri" panose="020F0502020204030204" pitchFamily="34" charset="0"/>
              </a:rPr>
              <a:t>The calculated </a:t>
            </a:r>
            <a:r>
              <a:rPr lang="en-US" i="1" dirty="0">
                <a:solidFill>
                  <a:srgbClr val="000000"/>
                </a:solidFill>
                <a:latin typeface="Helvetica" panose="020B0604020202020204" pitchFamily="34" charset="0"/>
                <a:ea typeface="Calibri" panose="020F0502020204030204" pitchFamily="34" charset="0"/>
              </a:rPr>
              <a:t>gym index</a:t>
            </a:r>
            <a:r>
              <a:rPr lang="en-US" dirty="0">
                <a:solidFill>
                  <a:srgbClr val="000000"/>
                </a:solidFill>
                <a:latin typeface="Helvetica" panose="020B0604020202020204" pitchFamily="34" charset="0"/>
                <a:ea typeface="Calibri" panose="020F0502020204030204" pitchFamily="34" charset="0"/>
              </a:rPr>
              <a:t> together with the </a:t>
            </a:r>
            <a:r>
              <a:rPr lang="en-US" dirty="0" err="1">
                <a:solidFill>
                  <a:srgbClr val="000000"/>
                </a:solidFill>
                <a:latin typeface="Helvetica" panose="020B0604020202020204" pitchFamily="34" charset="0"/>
                <a:ea typeface="Calibri" panose="020F0502020204030204" pitchFamily="34" charset="0"/>
              </a:rPr>
              <a:t>OpenData</a:t>
            </a:r>
            <a:r>
              <a:rPr lang="en-US" dirty="0">
                <a:solidFill>
                  <a:srgbClr val="000000"/>
                </a:solidFill>
                <a:latin typeface="Helvetica" panose="020B0604020202020204" pitchFamily="34" charset="0"/>
                <a:ea typeface="Calibri" panose="020F0502020204030204" pitchFamily="34" charset="0"/>
              </a:rPr>
              <a:t> about the Munich Population gives a very good basis for decision making of the stakeholders. Within the selected Neighborhood a detailed further analysis on possible exact locations on street level is necessary. Therefore the location map of all gyms in Munich from the </a:t>
            </a:r>
            <a:r>
              <a:rPr lang="en-US" i="1" dirty="0">
                <a:solidFill>
                  <a:srgbClr val="000000"/>
                </a:solidFill>
                <a:latin typeface="Helvetica" panose="020B0604020202020204" pitchFamily="34" charset="0"/>
                <a:ea typeface="Calibri" panose="020F0502020204030204" pitchFamily="34" charset="0"/>
              </a:rPr>
              <a:t>FOURSQUARE search</a:t>
            </a:r>
            <a:r>
              <a:rPr lang="en-US" dirty="0">
                <a:solidFill>
                  <a:srgbClr val="000000"/>
                </a:solidFill>
                <a:latin typeface="Helvetica" panose="020B0604020202020204" pitchFamily="34" charset="0"/>
                <a:ea typeface="Calibri" panose="020F0502020204030204" pitchFamily="34" charset="0"/>
              </a:rPr>
              <a:t> is a good starting point to find a building for the opening of a new fitness center. </a:t>
            </a:r>
            <a:endParaRPr lang="de-DE" dirty="0"/>
          </a:p>
        </p:txBody>
      </p:sp>
      <p:sp>
        <p:nvSpPr>
          <p:cNvPr id="34" name="Rechteck 33">
            <a:extLst>
              <a:ext uri="{FF2B5EF4-FFF2-40B4-BE49-F238E27FC236}">
                <a16:creationId xmlns:a16="http://schemas.microsoft.com/office/drawing/2014/main" id="{473E5FF9-C417-4B0B-9447-46E589B8C482}"/>
              </a:ext>
            </a:extLst>
          </p:cNvPr>
          <p:cNvSpPr/>
          <p:nvPr/>
        </p:nvSpPr>
        <p:spPr>
          <a:xfrm>
            <a:off x="4630056" y="910696"/>
            <a:ext cx="7333343" cy="646331"/>
          </a:xfrm>
          <a:prstGeom prst="rect">
            <a:avLst/>
          </a:prstGeom>
        </p:spPr>
        <p:txBody>
          <a:bodyPr wrap="square">
            <a:spAutoFit/>
          </a:bodyPr>
          <a:lstStyle/>
          <a:p>
            <a:r>
              <a:rPr lang="en-US" dirty="0">
                <a:solidFill>
                  <a:srgbClr val="000000"/>
                </a:solidFill>
                <a:latin typeface="Helvetica" panose="020B0604020202020204" pitchFamily="34" charset="0"/>
                <a:ea typeface="Calibri" panose="020F0502020204030204" pitchFamily="34" charset="0"/>
              </a:rPr>
              <a:t>If we would concentrate on </a:t>
            </a:r>
            <a:r>
              <a:rPr lang="en-US" b="1" i="1" dirty="0">
                <a:solidFill>
                  <a:srgbClr val="000000"/>
                </a:solidFill>
                <a:latin typeface="Helvetica" panose="020B0604020202020204" pitchFamily="34" charset="0"/>
                <a:ea typeface="Calibri" panose="020F0502020204030204" pitchFamily="34" charset="0"/>
              </a:rPr>
              <a:t>17 </a:t>
            </a:r>
            <a:r>
              <a:rPr lang="en-US" b="1" i="1" dirty="0" err="1">
                <a:solidFill>
                  <a:srgbClr val="000000"/>
                </a:solidFill>
                <a:latin typeface="Helvetica" panose="020B0604020202020204" pitchFamily="34" charset="0"/>
                <a:ea typeface="Calibri" panose="020F0502020204030204" pitchFamily="34" charset="0"/>
              </a:rPr>
              <a:t>Obergiesing</a:t>
            </a:r>
            <a:r>
              <a:rPr lang="en-US" b="1" i="1" dirty="0">
                <a:solidFill>
                  <a:srgbClr val="000000"/>
                </a:solidFill>
                <a:latin typeface="Helvetica" panose="020B0604020202020204" pitchFamily="34" charset="0"/>
                <a:ea typeface="Calibri" panose="020F0502020204030204" pitchFamily="34" charset="0"/>
              </a:rPr>
              <a:t> - </a:t>
            </a:r>
            <a:r>
              <a:rPr lang="en-US" b="1" i="1" dirty="0" err="1">
                <a:solidFill>
                  <a:srgbClr val="000000"/>
                </a:solidFill>
                <a:latin typeface="Helvetica" panose="020B0604020202020204" pitchFamily="34" charset="0"/>
                <a:ea typeface="Calibri" panose="020F0502020204030204" pitchFamily="34" charset="0"/>
              </a:rPr>
              <a:t>Fasangarten</a:t>
            </a:r>
            <a:r>
              <a:rPr lang="en-US" dirty="0">
                <a:solidFill>
                  <a:srgbClr val="000000"/>
                </a:solidFill>
                <a:latin typeface="Helvetica" panose="020B0604020202020204" pitchFamily="34" charset="0"/>
                <a:ea typeface="Calibri" panose="020F0502020204030204" pitchFamily="34" charset="0"/>
              </a:rPr>
              <a:t> </a:t>
            </a:r>
            <a:br>
              <a:rPr lang="en-US" dirty="0">
                <a:solidFill>
                  <a:srgbClr val="000000"/>
                </a:solidFill>
                <a:latin typeface="Helvetica" panose="020B0604020202020204" pitchFamily="34" charset="0"/>
                <a:ea typeface="Calibri" panose="020F0502020204030204" pitchFamily="34" charset="0"/>
              </a:rPr>
            </a:br>
            <a:r>
              <a:rPr lang="en-US" dirty="0">
                <a:solidFill>
                  <a:srgbClr val="000000"/>
                </a:solidFill>
                <a:latin typeface="Helvetica" panose="020B0604020202020204" pitchFamily="34" charset="0"/>
                <a:ea typeface="Calibri" panose="020F0502020204030204" pitchFamily="34" charset="0"/>
              </a:rPr>
              <a:t>the map for decision making would look like this:</a:t>
            </a:r>
            <a:endParaRPr lang="de-DE" dirty="0"/>
          </a:p>
        </p:txBody>
      </p:sp>
      <p:pic>
        <p:nvPicPr>
          <p:cNvPr id="35" name="Grafik 34">
            <a:extLst>
              <a:ext uri="{FF2B5EF4-FFF2-40B4-BE49-F238E27FC236}">
                <a16:creationId xmlns:a16="http://schemas.microsoft.com/office/drawing/2014/main" id="{7F4FD639-A987-4F4A-BEF3-7D59EEEA954D}"/>
              </a:ext>
            </a:extLst>
          </p:cNvPr>
          <p:cNvPicPr>
            <a:picLocks noChangeAspect="1"/>
          </p:cNvPicPr>
          <p:nvPr/>
        </p:nvPicPr>
        <p:blipFill>
          <a:blip r:embed="rId3"/>
          <a:stretch>
            <a:fillRect/>
          </a:stretch>
        </p:blipFill>
        <p:spPr>
          <a:xfrm>
            <a:off x="4735284" y="1622382"/>
            <a:ext cx="7228115" cy="4324922"/>
          </a:xfrm>
          <a:prstGeom prst="rect">
            <a:avLst/>
          </a:prstGeom>
        </p:spPr>
      </p:pic>
    </p:spTree>
    <p:extLst>
      <p:ext uri="{BB962C8B-B14F-4D97-AF65-F5344CB8AC3E}">
        <p14:creationId xmlns:p14="http://schemas.microsoft.com/office/powerpoint/2010/main" val="258594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Ellipse 22">
            <a:extLst>
              <a:ext uri="{FF2B5EF4-FFF2-40B4-BE49-F238E27FC236}">
                <a16:creationId xmlns:a16="http://schemas.microsoft.com/office/drawing/2014/main" id="{364CFD90-D0E1-4BC3-9D8B-7503E2632C39}"/>
              </a:ext>
              <a:ext uri="{C183D7F6-B498-43B3-948B-1728B52AA6E4}">
                <adec:decorative xmlns:adec="http://schemas.microsoft.com/office/drawing/2017/decorative" val="1"/>
              </a:ext>
            </a:extLst>
          </p:cNvPr>
          <p:cNvSpPr/>
          <p:nvPr/>
        </p:nvSpPr>
        <p:spPr>
          <a:xfrm>
            <a:off x="4111626" y="1720850"/>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4" name="Titel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rtlCol="0"/>
          <a:lstStyle/>
          <a:p>
            <a:r>
              <a:rPr lang="de-DE" dirty="0"/>
              <a:t>Projektanalyse – Folie 2</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a:solidFill>
                  <a:schemeClr val="tx1">
                    <a:lumMod val="75000"/>
                    <a:lumOff val="25000"/>
                  </a:schemeClr>
                </a:solidFill>
              </a:rPr>
              <a:t>Contents</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3" name="Ellipse 12">
            <a:extLst>
              <a:ext uri="{FF2B5EF4-FFF2-40B4-BE49-F238E27FC236}">
                <a16:creationId xmlns:a16="http://schemas.microsoft.com/office/drawing/2014/main" id="{E3ECCC05-FF78-40FA-84FF-172821D8B58A}"/>
              </a:ext>
              <a:ext uri="{C183D7F6-B498-43B3-948B-1728B52AA6E4}">
                <adec:decorative xmlns:adec="http://schemas.microsoft.com/office/drawing/2017/decorative" val="1"/>
              </a:ext>
            </a:extLst>
          </p:cNvPr>
          <p:cNvSpPr/>
          <p:nvPr/>
        </p:nvSpPr>
        <p:spPr>
          <a:xfrm>
            <a:off x="5248275" y="2857500"/>
            <a:ext cx="1695450" cy="169545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de-DE" b="1" dirty="0">
                <a:latin typeface="+mj-lt"/>
              </a:rPr>
              <a:t>PROJEKT</a:t>
            </a:r>
          </a:p>
        </p:txBody>
      </p:sp>
      <p:sp>
        <p:nvSpPr>
          <p:cNvPr id="16" name="Rechteck: Abgerundete Ecken 15">
            <a:extLst>
              <a:ext uri="{FF2B5EF4-FFF2-40B4-BE49-F238E27FC236}">
                <a16:creationId xmlns:a16="http://schemas.microsoft.com/office/drawing/2014/main" id="{D6178536-4D8A-4FF2-BBDC-4B3E7E0FCF26}"/>
              </a:ext>
              <a:ext uri="{C183D7F6-B498-43B3-948B-1728B52AA6E4}">
                <adec:decorative xmlns:adec="http://schemas.microsoft.com/office/drawing/2017/decorative" val="1"/>
              </a:ext>
            </a:extLst>
          </p:cNvPr>
          <p:cNvSpPr/>
          <p:nvPr/>
        </p:nvSpPr>
        <p:spPr>
          <a:xfrm>
            <a:off x="6943725" y="161387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de-DE" sz="1600" dirty="0"/>
              <a:t>BUSINESS PROBLEM</a:t>
            </a:r>
          </a:p>
        </p:txBody>
      </p:sp>
      <p:sp>
        <p:nvSpPr>
          <p:cNvPr id="15" name="Ellipse 14">
            <a:extLst>
              <a:ext uri="{FF2B5EF4-FFF2-40B4-BE49-F238E27FC236}">
                <a16:creationId xmlns:a16="http://schemas.microsoft.com/office/drawing/2014/main" id="{416F1356-9015-4B5C-9C64-3C1D963E5F59}"/>
              </a:ext>
              <a:ext uri="{C183D7F6-B498-43B3-948B-1728B52AA6E4}">
                <adec:decorative xmlns:adec="http://schemas.microsoft.com/office/drawing/2017/decorative" val="1"/>
              </a:ext>
            </a:extLst>
          </p:cNvPr>
          <p:cNvSpPr/>
          <p:nvPr/>
        </p:nvSpPr>
        <p:spPr>
          <a:xfrm>
            <a:off x="6832600" y="151447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19" name="Rechteck: Abgerundete Ecken 18">
            <a:extLst>
              <a:ext uri="{FF2B5EF4-FFF2-40B4-BE49-F238E27FC236}">
                <a16:creationId xmlns:a16="http://schemas.microsoft.com/office/drawing/2014/main" id="{EB7F2E37-0ACF-4E8A-9C1D-EC5B65BA2906}"/>
              </a:ext>
              <a:ext uri="{C183D7F6-B498-43B3-948B-1728B52AA6E4}">
                <adec:decorative xmlns:adec="http://schemas.microsoft.com/office/drawing/2017/decorative" val="1"/>
              </a:ext>
            </a:extLst>
          </p:cNvPr>
          <p:cNvSpPr/>
          <p:nvPr/>
        </p:nvSpPr>
        <p:spPr>
          <a:xfrm>
            <a:off x="7693025" y="3334727"/>
            <a:ext cx="3660775" cy="740997"/>
          </a:xfrm>
          <a:prstGeom prst="roundRect">
            <a:avLst>
              <a:gd name="adj" fmla="val 50000"/>
            </a:avLst>
          </a:prstGeom>
          <a:solidFill>
            <a:srgbClr val="11A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de-DE" sz="1600" dirty="0"/>
              <a:t>DATA</a:t>
            </a:r>
          </a:p>
        </p:txBody>
      </p:sp>
      <p:sp>
        <p:nvSpPr>
          <p:cNvPr id="20" name="Ellipse 19">
            <a:extLst>
              <a:ext uri="{FF2B5EF4-FFF2-40B4-BE49-F238E27FC236}">
                <a16:creationId xmlns:a16="http://schemas.microsoft.com/office/drawing/2014/main" id="{88F812F5-70AF-4FBD-80D9-D59B3C456D5E}"/>
              </a:ext>
              <a:ext uri="{C183D7F6-B498-43B3-948B-1728B52AA6E4}">
                <adec:decorative xmlns:adec="http://schemas.microsoft.com/office/drawing/2017/decorative" val="1"/>
              </a:ext>
            </a:extLst>
          </p:cNvPr>
          <p:cNvSpPr/>
          <p:nvPr/>
        </p:nvSpPr>
        <p:spPr>
          <a:xfrm>
            <a:off x="7490264" y="323532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21" name="Rechteck: Abgerundete Ecken 20">
            <a:extLst>
              <a:ext uri="{FF2B5EF4-FFF2-40B4-BE49-F238E27FC236}">
                <a16:creationId xmlns:a16="http://schemas.microsoft.com/office/drawing/2014/main" id="{952C5002-7E64-4069-ACA0-6876E54A9B46}"/>
              </a:ext>
              <a:ext uri="{C183D7F6-B498-43B3-948B-1728B52AA6E4}">
                <adec:decorative xmlns:adec="http://schemas.microsoft.com/office/drawing/2017/decorative" val="1"/>
              </a:ext>
            </a:extLst>
          </p:cNvPr>
          <p:cNvSpPr/>
          <p:nvPr/>
        </p:nvSpPr>
        <p:spPr>
          <a:xfrm>
            <a:off x="6943725" y="5154978"/>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de-DE" sz="1600" dirty="0"/>
              <a:t>METHODOLOGY</a:t>
            </a:r>
          </a:p>
        </p:txBody>
      </p:sp>
      <p:sp>
        <p:nvSpPr>
          <p:cNvPr id="22" name="Ellipse 21">
            <a:extLst>
              <a:ext uri="{FF2B5EF4-FFF2-40B4-BE49-F238E27FC236}">
                <a16:creationId xmlns:a16="http://schemas.microsoft.com/office/drawing/2014/main" id="{A49C5F3A-6F0D-4A0F-AE6E-92F342C22ACD}"/>
              </a:ext>
              <a:ext uri="{C183D7F6-B498-43B3-948B-1728B52AA6E4}">
                <adec:decorative xmlns:adec="http://schemas.microsoft.com/office/drawing/2017/decorative" val="1"/>
              </a:ext>
            </a:extLst>
          </p:cNvPr>
          <p:cNvSpPr/>
          <p:nvPr/>
        </p:nvSpPr>
        <p:spPr>
          <a:xfrm>
            <a:off x="6832600" y="5055576"/>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25" name="Rechteck: Abgerundete Ecken 24">
            <a:extLst>
              <a:ext uri="{FF2B5EF4-FFF2-40B4-BE49-F238E27FC236}">
                <a16:creationId xmlns:a16="http://schemas.microsoft.com/office/drawing/2014/main" id="{94A75A79-A67A-4A23-8588-7FC5EB9A5183}"/>
              </a:ext>
              <a:ext uri="{C183D7F6-B498-43B3-948B-1728B52AA6E4}">
                <adec:decorative xmlns:adec="http://schemas.microsoft.com/office/drawing/2017/decorative" val="1"/>
              </a:ext>
            </a:extLst>
          </p:cNvPr>
          <p:cNvSpPr/>
          <p:nvPr/>
        </p:nvSpPr>
        <p:spPr>
          <a:xfrm>
            <a:off x="1587500" y="1613877"/>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de-DE" sz="1600" dirty="0"/>
              <a:t>CONCLUSION</a:t>
            </a:r>
          </a:p>
        </p:txBody>
      </p:sp>
      <p:sp>
        <p:nvSpPr>
          <p:cNvPr id="26" name="Ellipse 25">
            <a:extLst>
              <a:ext uri="{FF2B5EF4-FFF2-40B4-BE49-F238E27FC236}">
                <a16:creationId xmlns:a16="http://schemas.microsoft.com/office/drawing/2014/main" id="{BBC62739-FA35-49F8-8929-743B31F55A69}"/>
              </a:ext>
              <a:ext uri="{C183D7F6-B498-43B3-948B-1728B52AA6E4}">
                <adec:decorative xmlns:adec="http://schemas.microsoft.com/office/drawing/2017/decorative" val="1"/>
              </a:ext>
            </a:extLst>
          </p:cNvPr>
          <p:cNvSpPr/>
          <p:nvPr/>
        </p:nvSpPr>
        <p:spPr>
          <a:xfrm>
            <a:off x="4419600" y="151447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27" name="Rechteck: Abgerundete Ecken 26">
            <a:extLst>
              <a:ext uri="{FF2B5EF4-FFF2-40B4-BE49-F238E27FC236}">
                <a16:creationId xmlns:a16="http://schemas.microsoft.com/office/drawing/2014/main" id="{71BB375D-5EE6-4428-9817-2C7DB6B94332}"/>
              </a:ext>
              <a:ext uri="{C183D7F6-B498-43B3-948B-1728B52AA6E4}">
                <adec:decorative xmlns:adec="http://schemas.microsoft.com/office/drawing/2017/decorative" val="1"/>
              </a:ext>
            </a:extLst>
          </p:cNvPr>
          <p:cNvSpPr/>
          <p:nvPr/>
        </p:nvSpPr>
        <p:spPr>
          <a:xfrm>
            <a:off x="838200" y="333472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de-DE" sz="1600" dirty="0"/>
              <a:t>DISCUSSION</a:t>
            </a:r>
          </a:p>
        </p:txBody>
      </p:sp>
      <p:sp>
        <p:nvSpPr>
          <p:cNvPr id="28" name="Ellipse 27">
            <a:extLst>
              <a:ext uri="{FF2B5EF4-FFF2-40B4-BE49-F238E27FC236}">
                <a16:creationId xmlns:a16="http://schemas.microsoft.com/office/drawing/2014/main" id="{B3A511B7-C7F3-4107-9962-1E10D2E087DD}"/>
              </a:ext>
              <a:ext uri="{C183D7F6-B498-43B3-948B-1728B52AA6E4}">
                <adec:decorative xmlns:adec="http://schemas.microsoft.com/office/drawing/2017/decorative" val="1"/>
              </a:ext>
            </a:extLst>
          </p:cNvPr>
          <p:cNvSpPr/>
          <p:nvPr/>
        </p:nvSpPr>
        <p:spPr>
          <a:xfrm>
            <a:off x="3670300" y="323532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29" name="Rechteck: Abgerundete Ecken 28">
            <a:extLst>
              <a:ext uri="{FF2B5EF4-FFF2-40B4-BE49-F238E27FC236}">
                <a16:creationId xmlns:a16="http://schemas.microsoft.com/office/drawing/2014/main" id="{D4D7D4B6-62C2-45AB-89A5-3A41DA021FD2}"/>
              </a:ext>
              <a:ext uri="{C183D7F6-B498-43B3-948B-1728B52AA6E4}">
                <adec:decorative xmlns:adec="http://schemas.microsoft.com/office/drawing/2017/decorative" val="1"/>
              </a:ext>
            </a:extLst>
          </p:cNvPr>
          <p:cNvSpPr/>
          <p:nvPr/>
        </p:nvSpPr>
        <p:spPr>
          <a:xfrm>
            <a:off x="1587500" y="5154978"/>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de-DE" sz="1600" dirty="0"/>
              <a:t>RESULTS</a:t>
            </a:r>
          </a:p>
        </p:txBody>
      </p:sp>
      <p:sp>
        <p:nvSpPr>
          <p:cNvPr id="30" name="Ellipse 29">
            <a:extLst>
              <a:ext uri="{FF2B5EF4-FFF2-40B4-BE49-F238E27FC236}">
                <a16:creationId xmlns:a16="http://schemas.microsoft.com/office/drawing/2014/main" id="{83902602-D4BC-4D44-AC14-BB55A86C5D06}"/>
              </a:ext>
              <a:ext uri="{C183D7F6-B498-43B3-948B-1728B52AA6E4}">
                <adec:decorative xmlns:adec="http://schemas.microsoft.com/office/drawing/2017/decorative" val="1"/>
              </a:ext>
            </a:extLst>
          </p:cNvPr>
          <p:cNvSpPr/>
          <p:nvPr/>
        </p:nvSpPr>
        <p:spPr>
          <a:xfrm>
            <a:off x="4419600" y="5055576"/>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grpSp>
        <p:nvGrpSpPr>
          <p:cNvPr id="31" name="Gruppieren 30" descr="Symbol, das ein Balkendiagramm mit einem Liniendiagramm darstellt">
            <a:extLst>
              <a:ext uri="{FF2B5EF4-FFF2-40B4-BE49-F238E27FC236}">
                <a16:creationId xmlns:a16="http://schemas.microsoft.com/office/drawing/2014/main" id="{044C3643-8A0E-47C1-BEB8-C73203B5E58D}"/>
              </a:ext>
            </a:extLst>
          </p:cNvPr>
          <p:cNvGrpSpPr/>
          <p:nvPr/>
        </p:nvGrpSpPr>
        <p:grpSpPr>
          <a:xfrm>
            <a:off x="7812529" y="3530425"/>
            <a:ext cx="347679" cy="347679"/>
            <a:chOff x="4319588" y="2492375"/>
            <a:chExt cx="287338" cy="287338"/>
          </a:xfrm>
          <a:solidFill>
            <a:schemeClr val="bg1"/>
          </a:solidFill>
        </p:grpSpPr>
        <p:sp>
          <p:nvSpPr>
            <p:cNvPr id="32" name="Freihandform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sp>
          <p:nvSpPr>
            <p:cNvPr id="33" name="Freihandform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grpSp>
      <p:sp>
        <p:nvSpPr>
          <p:cNvPr id="34" name="Freihandform 1676" descr="Symbol, das ein Kontrollkästchen darstellt ">
            <a:extLst>
              <a:ext uri="{FF2B5EF4-FFF2-40B4-BE49-F238E27FC236}">
                <a16:creationId xmlns:a16="http://schemas.microsoft.com/office/drawing/2014/main" id="{6FB02354-C73F-4DCF-8004-E9CCA66963EA}"/>
              </a:ext>
            </a:extLst>
          </p:cNvPr>
          <p:cNvSpPr>
            <a:spLocks noEditPoints="1"/>
          </p:cNvSpPr>
          <p:nvPr/>
        </p:nvSpPr>
        <p:spPr bwMode="auto">
          <a:xfrm>
            <a:off x="4734769" y="1796982"/>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de-DE" dirty="0"/>
          </a:p>
        </p:txBody>
      </p:sp>
      <p:grpSp>
        <p:nvGrpSpPr>
          <p:cNvPr id="39" name="Gruppieren 38" descr="Symbol, das Zahnräder darstellt ">
            <a:extLst>
              <a:ext uri="{FF2B5EF4-FFF2-40B4-BE49-F238E27FC236}">
                <a16:creationId xmlns:a16="http://schemas.microsoft.com/office/drawing/2014/main" id="{5BC0E3F0-447D-4721-AB1F-C8243BA36671}"/>
              </a:ext>
            </a:extLst>
          </p:cNvPr>
          <p:cNvGrpSpPr/>
          <p:nvPr/>
        </p:nvGrpSpPr>
        <p:grpSpPr>
          <a:xfrm>
            <a:off x="7141465" y="5353558"/>
            <a:ext cx="343837" cy="343837"/>
            <a:chOff x="7613650" y="1387475"/>
            <a:chExt cx="284163" cy="284163"/>
          </a:xfrm>
          <a:solidFill>
            <a:schemeClr val="bg1"/>
          </a:solidFill>
        </p:grpSpPr>
        <p:sp>
          <p:nvSpPr>
            <p:cNvPr id="40" name="Freihandform 4359">
              <a:extLst>
                <a:ext uri="{FF2B5EF4-FFF2-40B4-BE49-F238E27FC236}">
                  <a16:creationId xmlns:a16="http://schemas.microsoft.com/office/drawing/2014/main" id="{351831F3-9830-4A23-8B34-11A3FCCA027E}"/>
                </a:ext>
              </a:extLst>
            </p:cNvPr>
            <p:cNvSpPr>
              <a:spLocks noEditPoints="1"/>
            </p:cNvSpPr>
            <p:nvPr/>
          </p:nvSpPr>
          <p:spPr bwMode="auto">
            <a:xfrm>
              <a:off x="7613650" y="1471613"/>
              <a:ext cx="200025" cy="200025"/>
            </a:xfrm>
            <a:custGeom>
              <a:avLst/>
              <a:gdLst>
                <a:gd name="T0" fmla="*/ 276 w 629"/>
                <a:gd name="T1" fmla="*/ 436 h 629"/>
                <a:gd name="T2" fmla="*/ 233 w 629"/>
                <a:gd name="T3" fmla="*/ 411 h 629"/>
                <a:gd name="T4" fmla="*/ 202 w 629"/>
                <a:gd name="T5" fmla="*/ 374 h 629"/>
                <a:gd name="T6" fmla="*/ 187 w 629"/>
                <a:gd name="T7" fmla="*/ 325 h 629"/>
                <a:gd name="T8" fmla="*/ 192 w 629"/>
                <a:gd name="T9" fmla="*/ 274 h 629"/>
                <a:gd name="T10" fmla="*/ 216 w 629"/>
                <a:gd name="T11" fmla="*/ 231 h 629"/>
                <a:gd name="T12" fmla="*/ 253 w 629"/>
                <a:gd name="T13" fmla="*/ 199 h 629"/>
                <a:gd name="T14" fmla="*/ 301 w 629"/>
                <a:gd name="T15" fmla="*/ 184 h 629"/>
                <a:gd name="T16" fmla="*/ 352 w 629"/>
                <a:gd name="T17" fmla="*/ 190 h 629"/>
                <a:gd name="T18" fmla="*/ 395 w 629"/>
                <a:gd name="T19" fmla="*/ 213 h 629"/>
                <a:gd name="T20" fmla="*/ 426 w 629"/>
                <a:gd name="T21" fmla="*/ 252 h 629"/>
                <a:gd name="T22" fmla="*/ 441 w 629"/>
                <a:gd name="T23" fmla="*/ 300 h 629"/>
                <a:gd name="T24" fmla="*/ 436 w 629"/>
                <a:gd name="T25" fmla="*/ 350 h 629"/>
                <a:gd name="T26" fmla="*/ 413 w 629"/>
                <a:gd name="T27" fmla="*/ 394 h 629"/>
                <a:gd name="T28" fmla="*/ 375 w 629"/>
                <a:gd name="T29" fmla="*/ 425 h 629"/>
                <a:gd name="T30" fmla="*/ 327 w 629"/>
                <a:gd name="T31" fmla="*/ 440 h 629"/>
                <a:gd name="T32" fmla="*/ 572 w 629"/>
                <a:gd name="T33" fmla="*/ 346 h 629"/>
                <a:gd name="T34" fmla="*/ 574 w 629"/>
                <a:gd name="T35" fmla="*/ 302 h 629"/>
                <a:gd name="T36" fmla="*/ 620 w 629"/>
                <a:gd name="T37" fmla="*/ 241 h 629"/>
                <a:gd name="T38" fmla="*/ 628 w 629"/>
                <a:gd name="T39" fmla="*/ 231 h 629"/>
                <a:gd name="T40" fmla="*/ 625 w 629"/>
                <a:gd name="T41" fmla="*/ 219 h 629"/>
                <a:gd name="T42" fmla="*/ 544 w 629"/>
                <a:gd name="T43" fmla="*/ 84 h 629"/>
                <a:gd name="T44" fmla="*/ 532 w 629"/>
                <a:gd name="T45" fmla="*/ 83 h 629"/>
                <a:gd name="T46" fmla="*/ 447 w 629"/>
                <a:gd name="T47" fmla="*/ 88 h 629"/>
                <a:gd name="T48" fmla="*/ 407 w 629"/>
                <a:gd name="T49" fmla="*/ 69 h 629"/>
                <a:gd name="T50" fmla="*/ 404 w 629"/>
                <a:gd name="T51" fmla="*/ 7 h 629"/>
                <a:gd name="T52" fmla="*/ 395 w 629"/>
                <a:gd name="T53" fmla="*/ 0 h 629"/>
                <a:gd name="T54" fmla="*/ 235 w 629"/>
                <a:gd name="T55" fmla="*/ 1 h 629"/>
                <a:gd name="T56" fmla="*/ 227 w 629"/>
                <a:gd name="T57" fmla="*/ 10 h 629"/>
                <a:gd name="T58" fmla="*/ 216 w 629"/>
                <a:gd name="T59" fmla="*/ 72 h 629"/>
                <a:gd name="T60" fmla="*/ 177 w 629"/>
                <a:gd name="T61" fmla="*/ 91 h 629"/>
                <a:gd name="T62" fmla="*/ 98 w 629"/>
                <a:gd name="T63" fmla="*/ 84 h 629"/>
                <a:gd name="T64" fmla="*/ 87 w 629"/>
                <a:gd name="T65" fmla="*/ 83 h 629"/>
                <a:gd name="T66" fmla="*/ 78 w 629"/>
                <a:gd name="T67" fmla="*/ 90 h 629"/>
                <a:gd name="T68" fmla="*/ 1 w 629"/>
                <a:gd name="T69" fmla="*/ 228 h 629"/>
                <a:gd name="T70" fmla="*/ 57 w 629"/>
                <a:gd name="T71" fmla="*/ 269 h 629"/>
                <a:gd name="T72" fmla="*/ 54 w 629"/>
                <a:gd name="T73" fmla="*/ 313 h 629"/>
                <a:gd name="T74" fmla="*/ 57 w 629"/>
                <a:gd name="T75" fmla="*/ 355 h 629"/>
                <a:gd name="T76" fmla="*/ 2 w 629"/>
                <a:gd name="T77" fmla="*/ 391 h 629"/>
                <a:gd name="T78" fmla="*/ 1 w 629"/>
                <a:gd name="T79" fmla="*/ 402 h 629"/>
                <a:gd name="T80" fmla="*/ 86 w 629"/>
                <a:gd name="T81" fmla="*/ 543 h 629"/>
                <a:gd name="T82" fmla="*/ 98 w 629"/>
                <a:gd name="T83" fmla="*/ 542 h 629"/>
                <a:gd name="T84" fmla="*/ 177 w 629"/>
                <a:gd name="T85" fmla="*/ 533 h 629"/>
                <a:gd name="T86" fmla="*/ 216 w 629"/>
                <a:gd name="T87" fmla="*/ 552 h 629"/>
                <a:gd name="T88" fmla="*/ 227 w 629"/>
                <a:gd name="T89" fmla="*/ 620 h 629"/>
                <a:gd name="T90" fmla="*/ 235 w 629"/>
                <a:gd name="T91" fmla="*/ 628 h 629"/>
                <a:gd name="T92" fmla="*/ 395 w 629"/>
                <a:gd name="T93" fmla="*/ 629 h 629"/>
                <a:gd name="T94" fmla="*/ 404 w 629"/>
                <a:gd name="T95" fmla="*/ 623 h 629"/>
                <a:gd name="T96" fmla="*/ 407 w 629"/>
                <a:gd name="T97" fmla="*/ 556 h 629"/>
                <a:gd name="T98" fmla="*/ 447 w 629"/>
                <a:gd name="T99" fmla="*/ 538 h 629"/>
                <a:gd name="T100" fmla="*/ 533 w 629"/>
                <a:gd name="T101" fmla="*/ 543 h 629"/>
                <a:gd name="T102" fmla="*/ 545 w 629"/>
                <a:gd name="T103" fmla="*/ 543 h 629"/>
                <a:gd name="T104" fmla="*/ 627 w 629"/>
                <a:gd name="T105" fmla="*/ 405 h 629"/>
                <a:gd name="T106" fmla="*/ 628 w 629"/>
                <a:gd name="T107" fmla="*/ 394 h 629"/>
                <a:gd name="T108" fmla="*/ 621 w 629"/>
                <a:gd name="T109" fmla="*/ 38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sp>
          <p:nvSpPr>
            <p:cNvPr id="41" name="Freihandform 4360">
              <a:extLst>
                <a:ext uri="{FF2B5EF4-FFF2-40B4-BE49-F238E27FC236}">
                  <a16:creationId xmlns:a16="http://schemas.microsoft.com/office/drawing/2014/main" id="{CDB8F87B-81A2-480F-ADA8-BFB5FD890ACD}"/>
                </a:ext>
              </a:extLst>
            </p:cNvPr>
            <p:cNvSpPr>
              <a:spLocks noEditPoints="1"/>
            </p:cNvSpPr>
            <p:nvPr/>
          </p:nvSpPr>
          <p:spPr bwMode="auto">
            <a:xfrm>
              <a:off x="7781925" y="1387475"/>
              <a:ext cx="115888" cy="117475"/>
            </a:xfrm>
            <a:custGeom>
              <a:avLst/>
              <a:gdLst>
                <a:gd name="T0" fmla="*/ 160 w 362"/>
                <a:gd name="T1" fmla="*/ 252 h 369"/>
                <a:gd name="T2" fmla="*/ 135 w 362"/>
                <a:gd name="T3" fmla="*/ 238 h 369"/>
                <a:gd name="T4" fmla="*/ 118 w 362"/>
                <a:gd name="T5" fmla="*/ 218 h 369"/>
                <a:gd name="T6" fmla="*/ 109 w 362"/>
                <a:gd name="T7" fmla="*/ 190 h 369"/>
                <a:gd name="T8" fmla="*/ 113 w 362"/>
                <a:gd name="T9" fmla="*/ 162 h 369"/>
                <a:gd name="T10" fmla="*/ 125 w 362"/>
                <a:gd name="T11" fmla="*/ 138 h 369"/>
                <a:gd name="T12" fmla="*/ 147 w 362"/>
                <a:gd name="T13" fmla="*/ 121 h 369"/>
                <a:gd name="T14" fmla="*/ 174 w 362"/>
                <a:gd name="T15" fmla="*/ 112 h 369"/>
                <a:gd name="T16" fmla="*/ 202 w 362"/>
                <a:gd name="T17" fmla="*/ 114 h 369"/>
                <a:gd name="T18" fmla="*/ 226 w 362"/>
                <a:gd name="T19" fmla="*/ 128 h 369"/>
                <a:gd name="T20" fmla="*/ 244 w 362"/>
                <a:gd name="T21" fmla="*/ 149 h 369"/>
                <a:gd name="T22" fmla="*/ 252 w 362"/>
                <a:gd name="T23" fmla="*/ 176 h 369"/>
                <a:gd name="T24" fmla="*/ 250 w 362"/>
                <a:gd name="T25" fmla="*/ 205 h 369"/>
                <a:gd name="T26" fmla="*/ 236 w 362"/>
                <a:gd name="T27" fmla="*/ 229 h 369"/>
                <a:gd name="T28" fmla="*/ 215 w 362"/>
                <a:gd name="T29" fmla="*/ 247 h 369"/>
                <a:gd name="T30" fmla="*/ 189 w 362"/>
                <a:gd name="T31" fmla="*/ 254 h 369"/>
                <a:gd name="T32" fmla="*/ 328 w 362"/>
                <a:gd name="T33" fmla="*/ 195 h 369"/>
                <a:gd name="T34" fmla="*/ 354 w 362"/>
                <a:gd name="T35" fmla="*/ 144 h 369"/>
                <a:gd name="T36" fmla="*/ 361 w 362"/>
                <a:gd name="T37" fmla="*/ 136 h 369"/>
                <a:gd name="T38" fmla="*/ 360 w 362"/>
                <a:gd name="T39" fmla="*/ 124 h 369"/>
                <a:gd name="T40" fmla="*/ 316 w 362"/>
                <a:gd name="T41" fmla="*/ 53 h 369"/>
                <a:gd name="T42" fmla="*/ 304 w 362"/>
                <a:gd name="T43" fmla="*/ 52 h 369"/>
                <a:gd name="T44" fmla="*/ 256 w 362"/>
                <a:gd name="T45" fmla="*/ 56 h 369"/>
                <a:gd name="T46" fmla="*/ 236 w 362"/>
                <a:gd name="T47" fmla="*/ 10 h 369"/>
                <a:gd name="T48" fmla="*/ 229 w 362"/>
                <a:gd name="T49" fmla="*/ 2 h 369"/>
                <a:gd name="T50" fmla="*/ 146 w 362"/>
                <a:gd name="T51" fmla="*/ 0 h 369"/>
                <a:gd name="T52" fmla="*/ 135 w 362"/>
                <a:gd name="T53" fmla="*/ 3 h 369"/>
                <a:gd name="T54" fmla="*/ 131 w 362"/>
                <a:gd name="T55" fmla="*/ 14 h 369"/>
                <a:gd name="T56" fmla="*/ 99 w 362"/>
                <a:gd name="T57" fmla="*/ 63 h 369"/>
                <a:gd name="T58" fmla="*/ 55 w 362"/>
                <a:gd name="T59" fmla="*/ 51 h 369"/>
                <a:gd name="T60" fmla="*/ 44 w 362"/>
                <a:gd name="T61" fmla="*/ 54 h 369"/>
                <a:gd name="T62" fmla="*/ 1 w 362"/>
                <a:gd name="T63" fmla="*/ 126 h 369"/>
                <a:gd name="T64" fmla="*/ 2 w 362"/>
                <a:gd name="T65" fmla="*/ 139 h 369"/>
                <a:gd name="T66" fmla="*/ 36 w 362"/>
                <a:gd name="T67" fmla="*/ 160 h 369"/>
                <a:gd name="T68" fmla="*/ 36 w 362"/>
                <a:gd name="T69" fmla="*/ 207 h 369"/>
                <a:gd name="T70" fmla="*/ 1 w 362"/>
                <a:gd name="T71" fmla="*/ 230 h 369"/>
                <a:gd name="T72" fmla="*/ 1 w 362"/>
                <a:gd name="T73" fmla="*/ 240 h 369"/>
                <a:gd name="T74" fmla="*/ 44 w 362"/>
                <a:gd name="T75" fmla="*/ 313 h 369"/>
                <a:gd name="T76" fmla="*/ 60 w 362"/>
                <a:gd name="T77" fmla="*/ 314 h 369"/>
                <a:gd name="T78" fmla="*/ 120 w 362"/>
                <a:gd name="T79" fmla="*/ 316 h 369"/>
                <a:gd name="T80" fmla="*/ 132 w 362"/>
                <a:gd name="T81" fmla="*/ 359 h 369"/>
                <a:gd name="T82" fmla="*/ 140 w 362"/>
                <a:gd name="T83" fmla="*/ 368 h 369"/>
                <a:gd name="T84" fmla="*/ 225 w 362"/>
                <a:gd name="T85" fmla="*/ 368 h 369"/>
                <a:gd name="T86" fmla="*/ 233 w 362"/>
                <a:gd name="T87" fmla="*/ 361 h 369"/>
                <a:gd name="T88" fmla="*/ 237 w 362"/>
                <a:gd name="T89" fmla="*/ 321 h 369"/>
                <a:gd name="T90" fmla="*/ 274 w 362"/>
                <a:gd name="T91" fmla="*/ 298 h 369"/>
                <a:gd name="T92" fmla="*/ 310 w 362"/>
                <a:gd name="T93" fmla="*/ 316 h 369"/>
                <a:gd name="T94" fmla="*/ 360 w 362"/>
                <a:gd name="T95" fmla="*/ 243 h 369"/>
                <a:gd name="T96" fmla="*/ 362 w 362"/>
                <a:gd name="T97" fmla="*/ 232 h 369"/>
                <a:gd name="T98" fmla="*/ 354 w 362"/>
                <a:gd name="T99" fmla="*/ 22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2" h="369">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grpSp>
      <p:sp>
        <p:nvSpPr>
          <p:cNvPr id="42" name="Freihandform 4346" descr="Symbol, das ein Kastengrafikdiagramm darstellt ">
            <a:extLst>
              <a:ext uri="{FF2B5EF4-FFF2-40B4-BE49-F238E27FC236}">
                <a16:creationId xmlns:a16="http://schemas.microsoft.com/office/drawing/2014/main" id="{D131817A-5B27-4718-8BAC-45C9CEDA45D9}"/>
              </a:ext>
            </a:extLst>
          </p:cNvPr>
          <p:cNvSpPr>
            <a:spLocks noEditPoints="1"/>
          </p:cNvSpPr>
          <p:nvPr/>
        </p:nvSpPr>
        <p:spPr bwMode="auto">
          <a:xfrm>
            <a:off x="4722065" y="5361146"/>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de-DE" dirty="0"/>
          </a:p>
        </p:txBody>
      </p:sp>
      <p:grpSp>
        <p:nvGrpSpPr>
          <p:cNvPr id="43" name="Gruppieren 42" descr="Symbol, das Geld darstellt ">
            <a:extLst>
              <a:ext uri="{FF2B5EF4-FFF2-40B4-BE49-F238E27FC236}">
                <a16:creationId xmlns:a16="http://schemas.microsoft.com/office/drawing/2014/main" id="{AABC529E-4375-483E-9062-8F1D18E5DD45}"/>
              </a:ext>
            </a:extLst>
          </p:cNvPr>
          <p:cNvGrpSpPr/>
          <p:nvPr/>
        </p:nvGrpSpPr>
        <p:grpSpPr>
          <a:xfrm>
            <a:off x="7126951" y="1788722"/>
            <a:ext cx="380334" cy="382447"/>
            <a:chOff x="3746500" y="1344613"/>
            <a:chExt cx="285750" cy="287338"/>
          </a:xfrm>
          <a:solidFill>
            <a:schemeClr val="bg1"/>
          </a:solidFill>
        </p:grpSpPr>
        <p:sp>
          <p:nvSpPr>
            <p:cNvPr id="44" name="Freihandform 497">
              <a:extLst>
                <a:ext uri="{FF2B5EF4-FFF2-40B4-BE49-F238E27FC236}">
                  <a16:creationId xmlns:a16="http://schemas.microsoft.com/office/drawing/2014/main" id="{89EA9BD6-76AB-4BFA-9AFF-2860827CCF80}"/>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sp>
          <p:nvSpPr>
            <p:cNvPr id="45" name="Freihandform 498">
              <a:extLst>
                <a:ext uri="{FF2B5EF4-FFF2-40B4-BE49-F238E27FC236}">
                  <a16:creationId xmlns:a16="http://schemas.microsoft.com/office/drawing/2014/main" id="{73C9CAF7-67E8-4D39-B5B9-C4987647F48C}"/>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sp>
          <p:nvSpPr>
            <p:cNvPr id="46" name="Freihandform 499">
              <a:extLst>
                <a:ext uri="{FF2B5EF4-FFF2-40B4-BE49-F238E27FC236}">
                  <a16:creationId xmlns:a16="http://schemas.microsoft.com/office/drawing/2014/main" id="{9FBDB3AE-ABF9-41F6-9081-627B634D2784}"/>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sp>
          <p:nvSpPr>
            <p:cNvPr id="47" name="Freihandform 500">
              <a:extLst>
                <a:ext uri="{FF2B5EF4-FFF2-40B4-BE49-F238E27FC236}">
                  <a16:creationId xmlns:a16="http://schemas.microsoft.com/office/drawing/2014/main" id="{9A63F149-9D19-4DE5-BC6E-73C0089EC091}"/>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sp>
          <p:nvSpPr>
            <p:cNvPr id="48" name="Freihandform 501">
              <a:extLst>
                <a:ext uri="{FF2B5EF4-FFF2-40B4-BE49-F238E27FC236}">
                  <a16:creationId xmlns:a16="http://schemas.microsoft.com/office/drawing/2014/main" id="{556A1670-4699-4BB4-AC0D-27D0E41ED127}"/>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sp>
          <p:nvSpPr>
            <p:cNvPr id="49" name="Freihandform 502">
              <a:extLst>
                <a:ext uri="{FF2B5EF4-FFF2-40B4-BE49-F238E27FC236}">
                  <a16:creationId xmlns:a16="http://schemas.microsoft.com/office/drawing/2014/main" id="{5794EA75-ACFB-46E4-97C7-182091065AB4}"/>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sp>
          <p:nvSpPr>
            <p:cNvPr id="50" name="Freihandform 503">
              <a:extLst>
                <a:ext uri="{FF2B5EF4-FFF2-40B4-BE49-F238E27FC236}">
                  <a16:creationId xmlns:a16="http://schemas.microsoft.com/office/drawing/2014/main" id="{AA2BF185-38B2-4DBD-AD1E-9C8C30B79096}"/>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sp>
          <p:nvSpPr>
            <p:cNvPr id="51" name="Freihandform 504">
              <a:extLst>
                <a:ext uri="{FF2B5EF4-FFF2-40B4-BE49-F238E27FC236}">
                  <a16:creationId xmlns:a16="http://schemas.microsoft.com/office/drawing/2014/main" id="{67219184-F0F2-4058-998B-4C41E9B1F51E}"/>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grpSp>
      <p:grpSp>
        <p:nvGrpSpPr>
          <p:cNvPr id="52" name="Gruppieren 51" descr="Symbol, das einen Menschen und eine Sprechblase darstellt ">
            <a:extLst>
              <a:ext uri="{FF2B5EF4-FFF2-40B4-BE49-F238E27FC236}">
                <a16:creationId xmlns:a16="http://schemas.microsoft.com/office/drawing/2014/main" id="{3DFB7F0F-310C-4E2F-9C7A-86549199133D}"/>
              </a:ext>
            </a:extLst>
          </p:cNvPr>
          <p:cNvGrpSpPr/>
          <p:nvPr/>
        </p:nvGrpSpPr>
        <p:grpSpPr>
          <a:xfrm>
            <a:off x="3983374" y="3530426"/>
            <a:ext cx="327369" cy="347840"/>
            <a:chOff x="3171788" y="779462"/>
            <a:chExt cx="284163" cy="285751"/>
          </a:xfrm>
          <a:solidFill>
            <a:schemeClr val="bg1"/>
          </a:solidFill>
        </p:grpSpPr>
        <p:sp>
          <p:nvSpPr>
            <p:cNvPr id="53" name="Freihandform 2993">
              <a:extLst>
                <a:ext uri="{FF2B5EF4-FFF2-40B4-BE49-F238E27FC236}">
                  <a16:creationId xmlns:a16="http://schemas.microsoft.com/office/drawing/2014/main" id="{26FD34E1-D523-41DE-926D-2AC7C5B74DA5}"/>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sp>
          <p:nvSpPr>
            <p:cNvPr id="54" name="Freihandform 2994">
              <a:extLst>
                <a:ext uri="{FF2B5EF4-FFF2-40B4-BE49-F238E27FC236}">
                  <a16:creationId xmlns:a16="http://schemas.microsoft.com/office/drawing/2014/main" id="{08A4EF50-8E00-43DE-8621-8DFE9379ACB1}"/>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e-DE" dirty="0"/>
            </a:p>
          </p:txBody>
        </p:sp>
      </p:grpSp>
    </p:spTree>
    <p:extLst>
      <p:ext uri="{BB962C8B-B14F-4D97-AF65-F5344CB8AC3E}">
        <p14:creationId xmlns:p14="http://schemas.microsoft.com/office/powerpoint/2010/main" val="3299715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a:solidFill>
                  <a:schemeClr val="tx1">
                    <a:lumMod val="75000"/>
                    <a:lumOff val="25000"/>
                  </a:schemeClr>
                </a:solidFill>
              </a:rPr>
              <a:t>Business Problem</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hteck 3">
            <a:extLst>
              <a:ext uri="{FF2B5EF4-FFF2-40B4-BE49-F238E27FC236}">
                <a16:creationId xmlns:a16="http://schemas.microsoft.com/office/drawing/2014/main" id="{3F19BFA5-D0CA-4CF0-8499-504D956B6563}"/>
              </a:ext>
            </a:extLst>
          </p:cNvPr>
          <p:cNvSpPr/>
          <p:nvPr/>
        </p:nvSpPr>
        <p:spPr>
          <a:xfrm>
            <a:off x="1076604" y="2886560"/>
            <a:ext cx="1371600" cy="230832"/>
          </a:xfrm>
          <a:prstGeom prst="rect">
            <a:avLst/>
          </a:prstGeom>
        </p:spPr>
        <p:txBody>
          <a:bodyPr wrap="square" lIns="0" tIns="0" rIns="0" bIns="0" rtlCol="0">
            <a:spAutoFit/>
          </a:bodyPr>
          <a:lstStyle/>
          <a:p>
            <a:pPr algn="ctr" rtl="0"/>
            <a:r>
              <a:rPr lang="de-DE" sz="1500" b="1" dirty="0">
                <a:solidFill>
                  <a:schemeClr val="bg1"/>
                </a:solidFill>
              </a:rPr>
              <a:t>MARKTANALYSE</a:t>
            </a:r>
          </a:p>
        </p:txBody>
      </p:sp>
      <p:sp>
        <p:nvSpPr>
          <p:cNvPr id="47" name="Rechteck 46">
            <a:extLst>
              <a:ext uri="{FF2B5EF4-FFF2-40B4-BE49-F238E27FC236}">
                <a16:creationId xmlns:a16="http://schemas.microsoft.com/office/drawing/2014/main" id="{1751D31D-3535-411D-8BAC-95CCC90AB185}"/>
              </a:ext>
            </a:extLst>
          </p:cNvPr>
          <p:cNvSpPr/>
          <p:nvPr/>
        </p:nvSpPr>
        <p:spPr>
          <a:xfrm>
            <a:off x="3243403" y="2886560"/>
            <a:ext cx="1371600" cy="461665"/>
          </a:xfrm>
          <a:prstGeom prst="rect">
            <a:avLst/>
          </a:prstGeom>
        </p:spPr>
        <p:txBody>
          <a:bodyPr wrap="square" lIns="0" tIns="0" rIns="0" bIns="0" rtlCol="0">
            <a:spAutoFit/>
          </a:bodyPr>
          <a:lstStyle/>
          <a:p>
            <a:pPr algn="ctr" rtl="0"/>
            <a:r>
              <a:rPr lang="de-DE" sz="1500" b="1" dirty="0">
                <a:solidFill>
                  <a:schemeClr val="bg1"/>
                </a:solidFill>
              </a:rPr>
              <a:t>TECHNISCHE ANALYSE</a:t>
            </a:r>
          </a:p>
        </p:txBody>
      </p:sp>
      <p:sp>
        <p:nvSpPr>
          <p:cNvPr id="56" name="Freihandform 4197" descr="Symbol, das einen Einkaufswagen darstell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de-DE" dirty="0"/>
          </a:p>
        </p:txBody>
      </p:sp>
      <p:sp>
        <p:nvSpPr>
          <p:cNvPr id="57" name="Freihandform 4344" descr="Symbol, das einen Schraubenschlüssel darstellt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de-DE" dirty="0"/>
          </a:p>
        </p:txBody>
      </p:sp>
      <p:sp>
        <p:nvSpPr>
          <p:cNvPr id="41" name="Rechteck 40">
            <a:extLst>
              <a:ext uri="{FF2B5EF4-FFF2-40B4-BE49-F238E27FC236}">
                <a16:creationId xmlns:a16="http://schemas.microsoft.com/office/drawing/2014/main" id="{5747BE99-3D1A-442C-AD62-F619462C88D8}"/>
              </a:ext>
            </a:extLst>
          </p:cNvPr>
          <p:cNvSpPr/>
          <p:nvPr/>
        </p:nvSpPr>
        <p:spPr>
          <a:xfrm>
            <a:off x="635204" y="1917813"/>
            <a:ext cx="4720298" cy="3693319"/>
          </a:xfrm>
          <a:prstGeom prst="rect">
            <a:avLst/>
          </a:prstGeom>
        </p:spPr>
        <p:txBody>
          <a:bodyPr wrap="square" lIns="0" tIns="0" rIns="0" bIns="0" rtlCol="0" anchor="t">
            <a:spAutoFit/>
          </a:bodyPr>
          <a:lstStyle/>
          <a:p>
            <a:pPr marL="285750" indent="-285750">
              <a:buFont typeface="Arial" panose="020B0604020202020204" pitchFamily="34" charset="0"/>
              <a:buChar char="•"/>
            </a:pPr>
            <a:r>
              <a:rPr lang="en-US" sz="2400" dirty="0">
                <a:latin typeface="Segoe UI Light" panose="020B0502040204020203" pitchFamily="34" charset="0"/>
                <a:cs typeface="Segoe UI Light" panose="020B0502040204020203" pitchFamily="34" charset="0"/>
              </a:rPr>
              <a:t>Target of this project is finding the most promising neighborhoods in Munich, Germany for opening new fitness centers. </a:t>
            </a:r>
            <a:br>
              <a:rPr lang="en-US" sz="2400" dirty="0">
                <a:latin typeface="Segoe UI Light" panose="020B0502040204020203" pitchFamily="34" charset="0"/>
                <a:cs typeface="Segoe UI Light" panose="020B0502040204020203" pitchFamily="34" charset="0"/>
              </a:rPr>
            </a:br>
            <a:endParaRPr lang="en-US" sz="24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2400" dirty="0">
                <a:latin typeface="Segoe UI Light" panose="020B0502040204020203" pitchFamily="34" charset="0"/>
                <a:cs typeface="Segoe UI Light" panose="020B0502040204020203" pitchFamily="34" charset="0"/>
              </a:rPr>
              <a:t>Stakeholders are fitness trainers who want to start their own business or big fitness companies who want to expand their business within Munich. </a:t>
            </a:r>
            <a:endParaRPr lang="de-DE" sz="2400" dirty="0">
              <a:latin typeface="Segoe UI Light" panose="020B0502040204020203" pitchFamily="34" charset="0"/>
              <a:cs typeface="Segoe UI Light" panose="020B0502040204020203" pitchFamily="34" charset="0"/>
            </a:endParaRPr>
          </a:p>
        </p:txBody>
      </p:sp>
      <p:pic>
        <p:nvPicPr>
          <p:cNvPr id="42" name="Picture 2" descr="https://foursquare.com/img/categories_v2/building/gym_bg_88.png">
            <a:extLst>
              <a:ext uri="{FF2B5EF4-FFF2-40B4-BE49-F238E27FC236}">
                <a16:creationId xmlns:a16="http://schemas.microsoft.com/office/drawing/2014/main" id="{F4390BC3-D1E2-430A-85D3-625CBF6DE7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23202" y="1917812"/>
            <a:ext cx="3323987" cy="3323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164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a:solidFill>
                  <a:schemeClr val="tx1">
                    <a:lumMod val="75000"/>
                    <a:lumOff val="25000"/>
                  </a:schemeClr>
                </a:solidFill>
              </a:rPr>
              <a:t>Data</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40" name="Grafik 39">
            <a:extLst>
              <a:ext uri="{FF2B5EF4-FFF2-40B4-BE49-F238E27FC236}">
                <a16:creationId xmlns:a16="http://schemas.microsoft.com/office/drawing/2014/main" id="{6515BCCC-EC65-44A9-B3E0-B6B88C926A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7572" y="1456021"/>
            <a:ext cx="6574368" cy="3945958"/>
          </a:xfrm>
          <a:prstGeom prst="rect">
            <a:avLst/>
          </a:prstGeom>
        </p:spPr>
      </p:pic>
      <p:sp>
        <p:nvSpPr>
          <p:cNvPr id="41" name="Rechteck 40">
            <a:extLst>
              <a:ext uri="{FF2B5EF4-FFF2-40B4-BE49-F238E27FC236}">
                <a16:creationId xmlns:a16="http://schemas.microsoft.com/office/drawing/2014/main" id="{EC5FFFB5-0DC8-40AF-B6EA-21EB035BBFBE}"/>
              </a:ext>
            </a:extLst>
          </p:cNvPr>
          <p:cNvSpPr/>
          <p:nvPr/>
        </p:nvSpPr>
        <p:spPr>
          <a:xfrm>
            <a:off x="228600" y="1687285"/>
            <a:ext cx="5605043" cy="1477328"/>
          </a:xfrm>
          <a:prstGeom prst="rect">
            <a:avLst/>
          </a:prstGeom>
        </p:spPr>
        <p:txBody>
          <a:bodyPr wrap="square" lIns="0" tIns="0" rIns="0" bIns="0" rtlCol="0" anchor="t">
            <a:spAutoFit/>
          </a:bodyPr>
          <a:lstStyle/>
          <a:p>
            <a:pPr marL="285750"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Munich is divided into 25 Neighborhoods. </a:t>
            </a:r>
            <a:br>
              <a:rPr lang="en-US" sz="2400" dirty="0">
                <a:solidFill>
                  <a:schemeClr val="tx1">
                    <a:lumMod val="75000"/>
                    <a:lumOff val="25000"/>
                  </a:schemeClr>
                </a:solidFill>
                <a:latin typeface="Segoe UI Light" panose="020B0502040204020203" pitchFamily="34" charset="0"/>
                <a:cs typeface="Segoe UI Light" panose="020B0502040204020203" pitchFamily="34" charset="0"/>
              </a:rPr>
            </a:b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Total population is 1.54 Mio. </a:t>
            </a:r>
            <a:br>
              <a:rPr lang="en-US" sz="2400" dirty="0">
                <a:solidFill>
                  <a:schemeClr val="tx1">
                    <a:lumMod val="75000"/>
                    <a:lumOff val="25000"/>
                  </a:schemeClr>
                </a:solidFill>
                <a:latin typeface="Segoe UI Light" panose="020B0502040204020203" pitchFamily="34" charset="0"/>
                <a:cs typeface="Segoe UI Light" panose="020B0502040204020203" pitchFamily="34" charset="0"/>
              </a:rPr>
            </a:b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(3</a:t>
            </a:r>
            <a:r>
              <a:rPr lang="en-US" sz="2400" baseline="30000" dirty="0">
                <a:solidFill>
                  <a:schemeClr val="tx1">
                    <a:lumMod val="75000"/>
                    <a:lumOff val="25000"/>
                  </a:schemeClr>
                </a:solidFill>
                <a:latin typeface="Segoe UI Light" panose="020B0502040204020203" pitchFamily="34" charset="0"/>
                <a:cs typeface="Segoe UI Light" panose="020B0502040204020203" pitchFamily="34" charset="0"/>
              </a:rPr>
              <a:t>rd</a:t>
            </a: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 largest city in Germany)</a:t>
            </a:r>
          </a:p>
        </p:txBody>
      </p:sp>
      <p:sp>
        <p:nvSpPr>
          <p:cNvPr id="3" name="Rechteck 2">
            <a:extLst>
              <a:ext uri="{FF2B5EF4-FFF2-40B4-BE49-F238E27FC236}">
                <a16:creationId xmlns:a16="http://schemas.microsoft.com/office/drawing/2014/main" id="{4C7F8130-1709-4C2E-A542-A12B9BDF2FAF}"/>
              </a:ext>
            </a:extLst>
          </p:cNvPr>
          <p:cNvSpPr/>
          <p:nvPr/>
        </p:nvSpPr>
        <p:spPr>
          <a:xfrm>
            <a:off x="5057774" y="5520878"/>
            <a:ext cx="6644165" cy="646331"/>
          </a:xfrm>
          <a:prstGeom prst="rect">
            <a:avLst/>
          </a:prstGeom>
        </p:spPr>
        <p:txBody>
          <a:bodyPr wrap="square">
            <a:spAutoFit/>
          </a:bodyPr>
          <a:lstStyle/>
          <a:p>
            <a:r>
              <a:rPr lang="en-US" dirty="0">
                <a:solidFill>
                  <a:schemeClr val="tx1">
                    <a:lumMod val="75000"/>
                    <a:lumOff val="25000"/>
                  </a:schemeClr>
                </a:solidFill>
                <a:latin typeface="Segoe UI Light" panose="020B0502040204020203" pitchFamily="34" charset="0"/>
                <a:cs typeface="Segoe UI Light" panose="020B0502040204020203" pitchFamily="34" charset="0"/>
              </a:rPr>
              <a:t>Source of the </a:t>
            </a:r>
            <a:r>
              <a:rPr lang="en-US" dirty="0" err="1">
                <a:solidFill>
                  <a:schemeClr val="tx1">
                    <a:lumMod val="75000"/>
                    <a:lumOff val="25000"/>
                  </a:schemeClr>
                </a:solidFill>
                <a:latin typeface="Segoe UI Light" panose="020B0502040204020203" pitchFamily="34" charset="0"/>
                <a:cs typeface="Segoe UI Light" panose="020B0502040204020203" pitchFamily="34" charset="0"/>
              </a:rPr>
              <a:t>geojson</a:t>
            </a:r>
            <a:r>
              <a:rPr lang="en-US" dirty="0">
                <a:solidFill>
                  <a:schemeClr val="tx1">
                    <a:lumMod val="75000"/>
                    <a:lumOff val="25000"/>
                  </a:schemeClr>
                </a:solidFill>
                <a:latin typeface="Segoe UI Light" panose="020B0502040204020203" pitchFamily="34" charset="0"/>
                <a:cs typeface="Segoe UI Light" panose="020B0502040204020203" pitchFamily="34" charset="0"/>
              </a:rPr>
              <a:t>-file is:</a:t>
            </a:r>
            <a:br>
              <a:rPr lang="de-DE" dirty="0">
                <a:solidFill>
                  <a:schemeClr val="tx1">
                    <a:lumMod val="75000"/>
                    <a:lumOff val="25000"/>
                  </a:schemeClr>
                </a:solidFill>
                <a:latin typeface="Segoe UI Light" panose="020B0502040204020203" pitchFamily="34" charset="0"/>
                <a:cs typeface="Segoe UI Light" panose="020B0502040204020203" pitchFamily="34" charset="0"/>
              </a:rPr>
            </a:br>
            <a:r>
              <a:rPr lang="de-DE" dirty="0">
                <a:hlinkClick r:id="rId4"/>
              </a:rPr>
              <a:t>https://gist.github.com/webtobesocial</a:t>
            </a:r>
            <a:endParaRPr lang="de-DE" dirty="0">
              <a:solidFill>
                <a:schemeClr val="tx1">
                  <a:lumMod val="75000"/>
                  <a:lumOff val="25000"/>
                </a:schemeClr>
              </a:solidFill>
              <a:latin typeface="Segoe UI Light" panose="020B0502040204020203" pitchFamily="34" charset="0"/>
              <a:cs typeface="Segoe UI Light" panose="020B0502040204020203" pitchFamily="34" charset="0"/>
            </a:endParaRPr>
          </a:p>
        </p:txBody>
      </p:sp>
      <p:sp>
        <p:nvSpPr>
          <p:cNvPr id="2" name="Rechteck 1">
            <a:extLst>
              <a:ext uri="{FF2B5EF4-FFF2-40B4-BE49-F238E27FC236}">
                <a16:creationId xmlns:a16="http://schemas.microsoft.com/office/drawing/2014/main" id="{A445E0F9-0DE7-45B4-BF0A-FAEF0DF29CD2}"/>
              </a:ext>
            </a:extLst>
          </p:cNvPr>
          <p:cNvSpPr/>
          <p:nvPr/>
        </p:nvSpPr>
        <p:spPr>
          <a:xfrm>
            <a:off x="414086" y="1013254"/>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Geographical Data</a:t>
            </a:r>
          </a:p>
        </p:txBody>
      </p:sp>
    </p:spTree>
    <p:extLst>
      <p:ext uri="{BB962C8B-B14F-4D97-AF65-F5344CB8AC3E}">
        <p14:creationId xmlns:p14="http://schemas.microsoft.com/office/powerpoint/2010/main" val="3403761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a:solidFill>
                  <a:schemeClr val="tx1">
                    <a:lumMod val="75000"/>
                    <a:lumOff val="25000"/>
                  </a:schemeClr>
                </a:solidFill>
              </a:rPr>
              <a:t>Data</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1" name="Rechteck 40">
            <a:extLst>
              <a:ext uri="{FF2B5EF4-FFF2-40B4-BE49-F238E27FC236}">
                <a16:creationId xmlns:a16="http://schemas.microsoft.com/office/drawing/2014/main" id="{EC5FFFB5-0DC8-40AF-B6EA-21EB035BBFBE}"/>
              </a:ext>
            </a:extLst>
          </p:cNvPr>
          <p:cNvSpPr/>
          <p:nvPr/>
        </p:nvSpPr>
        <p:spPr>
          <a:xfrm>
            <a:off x="228601" y="1687284"/>
            <a:ext cx="4561114" cy="2215991"/>
          </a:xfrm>
          <a:prstGeom prst="rect">
            <a:avLst/>
          </a:prstGeom>
        </p:spPr>
        <p:txBody>
          <a:bodyPr wrap="square" lIns="0" tIns="0" rIns="0" bIns="0" rtlCol="0" anchor="t">
            <a:spAutoFit/>
          </a:bodyPr>
          <a:lstStyle/>
          <a:p>
            <a:pPr marL="285750"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The fitness center location data in Munich is taken from FOURSQUARE venue search</a:t>
            </a:r>
            <a:br>
              <a:rPr lang="en-US" sz="2400" dirty="0">
                <a:solidFill>
                  <a:schemeClr val="tx1">
                    <a:lumMod val="75000"/>
                    <a:lumOff val="25000"/>
                  </a:schemeClr>
                </a:solidFill>
                <a:latin typeface="Segoe UI Light" panose="020B0502040204020203" pitchFamily="34" charset="0"/>
                <a:cs typeface="Segoe UI Light" panose="020B0502040204020203" pitchFamily="34" charset="0"/>
              </a:rPr>
            </a:br>
            <a:endParaRPr lang="en-US" sz="2400" dirty="0">
              <a:solidFill>
                <a:schemeClr val="tx1">
                  <a:lumMod val="75000"/>
                  <a:lumOff val="25000"/>
                </a:schemeClr>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Search category is “Fitness Center” </a:t>
            </a:r>
          </a:p>
        </p:txBody>
      </p:sp>
      <p:sp>
        <p:nvSpPr>
          <p:cNvPr id="3" name="Rechteck 2">
            <a:extLst>
              <a:ext uri="{FF2B5EF4-FFF2-40B4-BE49-F238E27FC236}">
                <a16:creationId xmlns:a16="http://schemas.microsoft.com/office/drawing/2014/main" id="{4C7F8130-1709-4C2E-A542-A12B9BDF2FAF}"/>
              </a:ext>
            </a:extLst>
          </p:cNvPr>
          <p:cNvSpPr/>
          <p:nvPr/>
        </p:nvSpPr>
        <p:spPr>
          <a:xfrm>
            <a:off x="5078974" y="5404764"/>
            <a:ext cx="3883026" cy="646331"/>
          </a:xfrm>
          <a:prstGeom prst="rect">
            <a:avLst/>
          </a:prstGeom>
        </p:spPr>
        <p:txBody>
          <a:bodyPr wrap="square">
            <a:spAutoFit/>
          </a:bodyPr>
          <a:lstStyle/>
          <a:p>
            <a:r>
              <a:rPr lang="en-US" dirty="0" err="1">
                <a:solidFill>
                  <a:schemeClr val="tx1">
                    <a:lumMod val="75000"/>
                    <a:lumOff val="25000"/>
                  </a:schemeClr>
                </a:solidFill>
                <a:latin typeface="Segoe UI Light" panose="020B0502040204020203" pitchFamily="34" charset="0"/>
                <a:cs typeface="Segoe UI Light" panose="020B0502040204020203" pitchFamily="34" charset="0"/>
              </a:rPr>
              <a:t>Datasource</a:t>
            </a:r>
            <a:r>
              <a:rPr lang="en-US" dirty="0">
                <a:solidFill>
                  <a:schemeClr val="tx1">
                    <a:lumMod val="75000"/>
                    <a:lumOff val="25000"/>
                  </a:schemeClr>
                </a:solidFill>
                <a:latin typeface="Segoe UI Light" panose="020B0502040204020203" pitchFamily="34" charset="0"/>
                <a:cs typeface="Segoe UI Light" panose="020B0502040204020203" pitchFamily="34" charset="0"/>
              </a:rPr>
              <a:t>: </a:t>
            </a:r>
            <a:br>
              <a:rPr lang="de-DE" dirty="0">
                <a:solidFill>
                  <a:schemeClr val="tx1">
                    <a:lumMod val="75000"/>
                    <a:lumOff val="25000"/>
                  </a:schemeClr>
                </a:solidFill>
                <a:latin typeface="Segoe UI Light" panose="020B0502040204020203" pitchFamily="34" charset="0"/>
                <a:cs typeface="Segoe UI Light" panose="020B0502040204020203" pitchFamily="34" charset="0"/>
              </a:rPr>
            </a:br>
            <a:r>
              <a:rPr lang="de-DE" dirty="0">
                <a:hlinkClick r:id="rId3"/>
              </a:rPr>
              <a:t>https://foursquare.com/city-guide</a:t>
            </a:r>
            <a:endParaRPr lang="de-DE" dirty="0">
              <a:solidFill>
                <a:schemeClr val="tx1">
                  <a:lumMod val="75000"/>
                  <a:lumOff val="25000"/>
                </a:schemeClr>
              </a:solidFill>
              <a:latin typeface="Segoe UI Light" panose="020B0502040204020203" pitchFamily="34" charset="0"/>
              <a:cs typeface="Segoe UI Light" panose="020B0502040204020203" pitchFamily="34" charset="0"/>
            </a:endParaRPr>
          </a:p>
        </p:txBody>
      </p:sp>
      <p:sp>
        <p:nvSpPr>
          <p:cNvPr id="2" name="Rechteck 1">
            <a:extLst>
              <a:ext uri="{FF2B5EF4-FFF2-40B4-BE49-F238E27FC236}">
                <a16:creationId xmlns:a16="http://schemas.microsoft.com/office/drawing/2014/main" id="{A445E0F9-0DE7-45B4-BF0A-FAEF0DF29CD2}"/>
              </a:ext>
            </a:extLst>
          </p:cNvPr>
          <p:cNvSpPr/>
          <p:nvPr/>
        </p:nvSpPr>
        <p:spPr>
          <a:xfrm>
            <a:off x="414086" y="1013254"/>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Fitness Center Data</a:t>
            </a:r>
          </a:p>
        </p:txBody>
      </p:sp>
      <p:pic>
        <p:nvPicPr>
          <p:cNvPr id="2050" name="Picture 2" descr="https://foursquare.com/img/categories_v2/building/gym_bg_88.png">
            <a:extLst>
              <a:ext uri="{FF2B5EF4-FFF2-40B4-BE49-F238E27FC236}">
                <a16:creationId xmlns:a16="http://schemas.microsoft.com/office/drawing/2014/main" id="{5E31CAA5-4956-4A70-AF95-C08895F39C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86225" y="3267066"/>
            <a:ext cx="461665" cy="461665"/>
          </a:xfrm>
          <a:prstGeom prst="rect">
            <a:avLst/>
          </a:prstGeom>
          <a:noFill/>
          <a:extLst>
            <a:ext uri="{909E8E84-426E-40DD-AFC4-6F175D3DCCD1}">
              <a14:hiddenFill xmlns:a14="http://schemas.microsoft.com/office/drawing/2010/main">
                <a:solidFill>
                  <a:srgbClr val="FFFFFF"/>
                </a:solidFill>
              </a14:hiddenFill>
            </a:ext>
          </a:extLst>
        </p:spPr>
      </p:pic>
      <p:pic>
        <p:nvPicPr>
          <p:cNvPr id="5" name="Grafik 4">
            <a:extLst>
              <a:ext uri="{FF2B5EF4-FFF2-40B4-BE49-F238E27FC236}">
                <a16:creationId xmlns:a16="http://schemas.microsoft.com/office/drawing/2014/main" id="{A4CC4463-F4CC-4F43-9777-65645DC6801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78974" y="1298495"/>
            <a:ext cx="6653080" cy="3986461"/>
          </a:xfrm>
          <a:prstGeom prst="rect">
            <a:avLst/>
          </a:prstGeom>
        </p:spPr>
      </p:pic>
      <p:pic>
        <p:nvPicPr>
          <p:cNvPr id="15" name="Picture 2" descr="Bildergebnis fÃ¼r foursquare category icon">
            <a:extLst>
              <a:ext uri="{FF2B5EF4-FFF2-40B4-BE49-F238E27FC236}">
                <a16:creationId xmlns:a16="http://schemas.microsoft.com/office/drawing/2014/main" id="{057F5918-494B-437F-884A-7BD22CE2EC5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577278" y="5497096"/>
            <a:ext cx="769443" cy="461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53669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a:solidFill>
                  <a:schemeClr val="tx1">
                    <a:lumMod val="75000"/>
                    <a:lumOff val="25000"/>
                  </a:schemeClr>
                </a:solidFill>
              </a:rPr>
              <a:t>Data</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1" name="Rechteck 40">
            <a:extLst>
              <a:ext uri="{FF2B5EF4-FFF2-40B4-BE49-F238E27FC236}">
                <a16:creationId xmlns:a16="http://schemas.microsoft.com/office/drawing/2014/main" id="{EC5FFFB5-0DC8-40AF-B6EA-21EB035BBFBE}"/>
              </a:ext>
            </a:extLst>
          </p:cNvPr>
          <p:cNvSpPr/>
          <p:nvPr/>
        </p:nvSpPr>
        <p:spPr>
          <a:xfrm>
            <a:off x="228600" y="1178462"/>
            <a:ext cx="4561114" cy="5170646"/>
          </a:xfrm>
          <a:prstGeom prst="rect">
            <a:avLst/>
          </a:prstGeom>
        </p:spPr>
        <p:txBody>
          <a:bodyPr wrap="square" lIns="0" tIns="0" rIns="0" bIns="0" rtlCol="0" anchor="t">
            <a:spAutoFit/>
          </a:bodyPr>
          <a:lstStyle/>
          <a:p>
            <a:pPr marL="285750"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For clustering of the Neighborhoods 10 public datasets are used:</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Population Density</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Average Age</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Single-Person Households</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Women percentage</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Birthrate</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Aging Index</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Youth Index</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Unemployment rate</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Welfare recipients rate</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Migration background percentage </a:t>
            </a:r>
          </a:p>
        </p:txBody>
      </p:sp>
      <p:sp>
        <p:nvSpPr>
          <p:cNvPr id="3" name="Rechteck 2">
            <a:extLst>
              <a:ext uri="{FF2B5EF4-FFF2-40B4-BE49-F238E27FC236}">
                <a16:creationId xmlns:a16="http://schemas.microsoft.com/office/drawing/2014/main" id="{4C7F8130-1709-4C2E-A542-A12B9BDF2FAF}"/>
              </a:ext>
            </a:extLst>
          </p:cNvPr>
          <p:cNvSpPr/>
          <p:nvPr/>
        </p:nvSpPr>
        <p:spPr>
          <a:xfrm>
            <a:off x="5078973" y="5404764"/>
            <a:ext cx="4239197" cy="923330"/>
          </a:xfrm>
          <a:prstGeom prst="rect">
            <a:avLst/>
          </a:prstGeom>
        </p:spPr>
        <p:txBody>
          <a:bodyPr wrap="square">
            <a:spAutoFit/>
          </a:bodyPr>
          <a:lstStyle/>
          <a:p>
            <a:r>
              <a:rPr lang="en-US" dirty="0">
                <a:solidFill>
                  <a:schemeClr val="tx1">
                    <a:lumMod val="75000"/>
                    <a:lumOff val="25000"/>
                  </a:schemeClr>
                </a:solidFill>
                <a:latin typeface="Segoe UI Light" panose="020B0502040204020203" pitchFamily="34" charset="0"/>
                <a:cs typeface="Segoe UI Light" panose="020B0502040204020203" pitchFamily="34" charset="0"/>
              </a:rPr>
              <a:t>Example: Population Density</a:t>
            </a:r>
          </a:p>
          <a:p>
            <a:r>
              <a:rPr lang="en-US" dirty="0" err="1">
                <a:solidFill>
                  <a:schemeClr val="tx1">
                    <a:lumMod val="75000"/>
                    <a:lumOff val="25000"/>
                  </a:schemeClr>
                </a:solidFill>
                <a:latin typeface="Segoe UI Light" panose="020B0502040204020203" pitchFamily="34" charset="0"/>
                <a:cs typeface="Segoe UI Light" panose="020B0502040204020203" pitchFamily="34" charset="0"/>
              </a:rPr>
              <a:t>Datasource</a:t>
            </a:r>
            <a:r>
              <a:rPr lang="en-US" dirty="0">
                <a:solidFill>
                  <a:schemeClr val="tx1">
                    <a:lumMod val="75000"/>
                    <a:lumOff val="25000"/>
                  </a:schemeClr>
                </a:solidFill>
                <a:latin typeface="Segoe UI Light" panose="020B0502040204020203" pitchFamily="34" charset="0"/>
                <a:cs typeface="Segoe UI Light" panose="020B0502040204020203" pitchFamily="34" charset="0"/>
              </a:rPr>
              <a:t>: </a:t>
            </a:r>
            <a:br>
              <a:rPr lang="de-DE" dirty="0">
                <a:solidFill>
                  <a:schemeClr val="tx1">
                    <a:lumMod val="75000"/>
                    <a:lumOff val="25000"/>
                  </a:schemeClr>
                </a:solidFill>
                <a:latin typeface="Segoe UI Light" panose="020B0502040204020203" pitchFamily="34" charset="0"/>
                <a:cs typeface="Segoe UI Light" panose="020B0502040204020203" pitchFamily="34" charset="0"/>
              </a:rPr>
            </a:br>
            <a:r>
              <a:rPr lang="de-DE" dirty="0">
                <a:hlinkClick r:id="rId3"/>
              </a:rPr>
              <a:t>https://www.opengov-muenchen.de/</a:t>
            </a:r>
            <a:endParaRPr lang="de-DE" dirty="0">
              <a:solidFill>
                <a:schemeClr val="tx1">
                  <a:lumMod val="75000"/>
                  <a:lumOff val="25000"/>
                </a:schemeClr>
              </a:solidFill>
              <a:latin typeface="Segoe UI Light" panose="020B0502040204020203" pitchFamily="34" charset="0"/>
              <a:cs typeface="Segoe UI Light" panose="020B0502040204020203" pitchFamily="34" charset="0"/>
            </a:endParaRPr>
          </a:p>
        </p:txBody>
      </p:sp>
      <p:sp>
        <p:nvSpPr>
          <p:cNvPr id="2" name="Rechteck 1">
            <a:extLst>
              <a:ext uri="{FF2B5EF4-FFF2-40B4-BE49-F238E27FC236}">
                <a16:creationId xmlns:a16="http://schemas.microsoft.com/office/drawing/2014/main" id="{A445E0F9-0DE7-45B4-BF0A-FAEF0DF29CD2}"/>
              </a:ext>
            </a:extLst>
          </p:cNvPr>
          <p:cNvSpPr/>
          <p:nvPr/>
        </p:nvSpPr>
        <p:spPr>
          <a:xfrm>
            <a:off x="228600" y="662469"/>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Population Data Munich</a:t>
            </a:r>
          </a:p>
        </p:txBody>
      </p:sp>
      <p:pic>
        <p:nvPicPr>
          <p:cNvPr id="6" name="Grafik 5">
            <a:extLst>
              <a:ext uri="{FF2B5EF4-FFF2-40B4-BE49-F238E27FC236}">
                <a16:creationId xmlns:a16="http://schemas.microsoft.com/office/drawing/2014/main" id="{884E7D14-4E2E-4365-9F62-00ED68C252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29242" y="1298495"/>
            <a:ext cx="6748672" cy="4051941"/>
          </a:xfrm>
          <a:prstGeom prst="rect">
            <a:avLst/>
          </a:prstGeom>
        </p:spPr>
      </p:pic>
      <p:pic>
        <p:nvPicPr>
          <p:cNvPr id="7" name="Grafik 6">
            <a:extLst>
              <a:ext uri="{FF2B5EF4-FFF2-40B4-BE49-F238E27FC236}">
                <a16:creationId xmlns:a16="http://schemas.microsoft.com/office/drawing/2014/main" id="{87291517-16CF-4AF1-8065-375222EE59C4}"/>
              </a:ext>
            </a:extLst>
          </p:cNvPr>
          <p:cNvPicPr>
            <a:picLocks noChangeAspect="1"/>
          </p:cNvPicPr>
          <p:nvPr/>
        </p:nvPicPr>
        <p:blipFill>
          <a:blip r:embed="rId5"/>
          <a:stretch>
            <a:fillRect/>
          </a:stretch>
        </p:blipFill>
        <p:spPr>
          <a:xfrm>
            <a:off x="8976514" y="5898271"/>
            <a:ext cx="1905000" cy="371475"/>
          </a:xfrm>
          <a:prstGeom prst="rect">
            <a:avLst/>
          </a:prstGeom>
        </p:spPr>
      </p:pic>
    </p:spTree>
    <p:extLst>
      <p:ext uri="{BB962C8B-B14F-4D97-AF65-F5344CB8AC3E}">
        <p14:creationId xmlns:p14="http://schemas.microsoft.com/office/powerpoint/2010/main" val="16431610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Methodology</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1" name="Rechteck 40">
            <a:extLst>
              <a:ext uri="{FF2B5EF4-FFF2-40B4-BE49-F238E27FC236}">
                <a16:creationId xmlns:a16="http://schemas.microsoft.com/office/drawing/2014/main" id="{EC5FFFB5-0DC8-40AF-B6EA-21EB035BBFBE}"/>
              </a:ext>
            </a:extLst>
          </p:cNvPr>
          <p:cNvSpPr/>
          <p:nvPr/>
        </p:nvSpPr>
        <p:spPr>
          <a:xfrm>
            <a:off x="228600" y="1700977"/>
            <a:ext cx="4561114" cy="2954655"/>
          </a:xfrm>
          <a:prstGeom prst="rect">
            <a:avLst/>
          </a:prstGeom>
        </p:spPr>
        <p:txBody>
          <a:bodyPr wrap="square" lIns="0" tIns="0" rIns="0" bIns="0" rtlCol="0" anchor="t">
            <a:spAutoFit/>
          </a:bodyPr>
          <a:lstStyle/>
          <a:p>
            <a:pPr marL="285750"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Based on the fitness center location data from FOURSQUARE and the Population data 3 key figures for each Neighborhood are calculated:</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Gym count</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Gyms per 1,000 inhabitants</a:t>
            </a:r>
          </a:p>
          <a:p>
            <a:pPr marL="742950" lvl="1" indent="-285750">
              <a:buFont typeface="Arial" panose="020B0604020202020204" pitchFamily="34" charset="0"/>
              <a:buChar char="•"/>
            </a:pPr>
            <a:r>
              <a:rPr lang="en-US" sz="2400" dirty="0">
                <a:solidFill>
                  <a:schemeClr val="tx1">
                    <a:lumMod val="75000"/>
                    <a:lumOff val="25000"/>
                  </a:schemeClr>
                </a:solidFill>
                <a:latin typeface="Segoe UI Light" panose="020B0502040204020203" pitchFamily="34" charset="0"/>
                <a:cs typeface="Segoe UI Light" panose="020B0502040204020203" pitchFamily="34" charset="0"/>
              </a:rPr>
              <a:t>Gyms per Area km²</a:t>
            </a:r>
          </a:p>
        </p:txBody>
      </p:sp>
      <p:sp>
        <p:nvSpPr>
          <p:cNvPr id="3" name="Rechteck 2">
            <a:extLst>
              <a:ext uri="{FF2B5EF4-FFF2-40B4-BE49-F238E27FC236}">
                <a16:creationId xmlns:a16="http://schemas.microsoft.com/office/drawing/2014/main" id="{4C7F8130-1709-4C2E-A542-A12B9BDF2FAF}"/>
              </a:ext>
            </a:extLst>
          </p:cNvPr>
          <p:cNvSpPr/>
          <p:nvPr/>
        </p:nvSpPr>
        <p:spPr>
          <a:xfrm>
            <a:off x="4927642" y="5261300"/>
            <a:ext cx="4239197" cy="369332"/>
          </a:xfrm>
          <a:prstGeom prst="rect">
            <a:avLst/>
          </a:prstGeom>
        </p:spPr>
        <p:txBody>
          <a:bodyPr wrap="square">
            <a:spAutoFit/>
          </a:bodyPr>
          <a:lstStyle/>
          <a:p>
            <a:r>
              <a:rPr lang="en-US" dirty="0">
                <a:solidFill>
                  <a:schemeClr val="tx1">
                    <a:lumMod val="75000"/>
                    <a:lumOff val="25000"/>
                  </a:schemeClr>
                </a:solidFill>
                <a:latin typeface="Segoe UI Light" panose="020B0502040204020203" pitchFamily="34" charset="0"/>
                <a:cs typeface="Segoe UI Light" panose="020B0502040204020203" pitchFamily="34" charset="0"/>
              </a:rPr>
              <a:t>Gym Density per 1,000 inhabitants</a:t>
            </a:r>
          </a:p>
        </p:txBody>
      </p:sp>
      <p:sp>
        <p:nvSpPr>
          <p:cNvPr id="2" name="Rechteck 1">
            <a:extLst>
              <a:ext uri="{FF2B5EF4-FFF2-40B4-BE49-F238E27FC236}">
                <a16:creationId xmlns:a16="http://schemas.microsoft.com/office/drawing/2014/main" id="{A445E0F9-0DE7-45B4-BF0A-FAEF0DF29CD2}"/>
              </a:ext>
            </a:extLst>
          </p:cNvPr>
          <p:cNvSpPr/>
          <p:nvPr/>
        </p:nvSpPr>
        <p:spPr>
          <a:xfrm>
            <a:off x="228600" y="1196028"/>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Fitness Center Key figures</a:t>
            </a:r>
          </a:p>
        </p:txBody>
      </p:sp>
      <p:pic>
        <p:nvPicPr>
          <p:cNvPr id="5" name="Grafik 4">
            <a:extLst>
              <a:ext uri="{FF2B5EF4-FFF2-40B4-BE49-F238E27FC236}">
                <a16:creationId xmlns:a16="http://schemas.microsoft.com/office/drawing/2014/main" id="{D9B2ABD4-B843-4FD0-ACEB-0B2299AF40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9242" y="1144309"/>
            <a:ext cx="6849229" cy="4123445"/>
          </a:xfrm>
          <a:prstGeom prst="rect">
            <a:avLst/>
          </a:prstGeom>
        </p:spPr>
      </p:pic>
    </p:spTree>
    <p:extLst>
      <p:ext uri="{BB962C8B-B14F-4D97-AF65-F5344CB8AC3E}">
        <p14:creationId xmlns:p14="http://schemas.microsoft.com/office/powerpoint/2010/main" val="26469607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Methodology</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Rechteck 2">
            <a:extLst>
              <a:ext uri="{FF2B5EF4-FFF2-40B4-BE49-F238E27FC236}">
                <a16:creationId xmlns:a16="http://schemas.microsoft.com/office/drawing/2014/main" id="{4C7F8130-1709-4C2E-A542-A12B9BDF2FAF}"/>
              </a:ext>
            </a:extLst>
          </p:cNvPr>
          <p:cNvSpPr/>
          <p:nvPr/>
        </p:nvSpPr>
        <p:spPr>
          <a:xfrm>
            <a:off x="4989652" y="5187159"/>
            <a:ext cx="4239197" cy="369332"/>
          </a:xfrm>
          <a:prstGeom prst="rect">
            <a:avLst/>
          </a:prstGeom>
        </p:spPr>
        <p:txBody>
          <a:bodyPr wrap="square">
            <a:spAutoFit/>
          </a:bodyPr>
          <a:lstStyle/>
          <a:p>
            <a:r>
              <a:rPr lang="en-US" dirty="0">
                <a:solidFill>
                  <a:schemeClr val="tx1">
                    <a:lumMod val="75000"/>
                    <a:lumOff val="25000"/>
                  </a:schemeClr>
                </a:solidFill>
                <a:latin typeface="Segoe UI Light" panose="020B0502040204020203" pitchFamily="34" charset="0"/>
                <a:cs typeface="Segoe UI Light" panose="020B0502040204020203" pitchFamily="34" charset="0"/>
              </a:rPr>
              <a:t>Gym Density per km²</a:t>
            </a:r>
          </a:p>
        </p:txBody>
      </p:sp>
      <p:pic>
        <p:nvPicPr>
          <p:cNvPr id="10" name="Grafik 9">
            <a:extLst>
              <a:ext uri="{FF2B5EF4-FFF2-40B4-BE49-F238E27FC236}">
                <a16:creationId xmlns:a16="http://schemas.microsoft.com/office/drawing/2014/main" id="{0159AA56-5D5A-4A61-8E7B-9CA1794897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8778" y="1298495"/>
            <a:ext cx="10174622" cy="5293027"/>
          </a:xfrm>
          <a:prstGeom prst="rect">
            <a:avLst/>
          </a:prstGeom>
        </p:spPr>
      </p:pic>
      <p:sp>
        <p:nvSpPr>
          <p:cNvPr id="2" name="Rechteck 1">
            <a:extLst>
              <a:ext uri="{FF2B5EF4-FFF2-40B4-BE49-F238E27FC236}">
                <a16:creationId xmlns:a16="http://schemas.microsoft.com/office/drawing/2014/main" id="{A445E0F9-0DE7-45B4-BF0A-FAEF0DF29CD2}"/>
              </a:ext>
            </a:extLst>
          </p:cNvPr>
          <p:cNvSpPr/>
          <p:nvPr/>
        </p:nvSpPr>
        <p:spPr>
          <a:xfrm>
            <a:off x="228600" y="1196028"/>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Fitness Center Key figures</a:t>
            </a:r>
          </a:p>
        </p:txBody>
      </p:sp>
    </p:spTree>
    <p:extLst>
      <p:ext uri="{BB962C8B-B14F-4D97-AF65-F5344CB8AC3E}">
        <p14:creationId xmlns:p14="http://schemas.microsoft.com/office/powerpoint/2010/main" val="3042477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de-DE" dirty="0"/>
              <a:t>Projektanalyse – Folie 3</a:t>
            </a:r>
          </a:p>
        </p:txBody>
      </p:sp>
      <p:cxnSp>
        <p:nvCxnSpPr>
          <p:cNvPr id="8" name="Gerader Verbinde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el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de-DE" sz="2800" b="1" dirty="0" err="1">
                <a:solidFill>
                  <a:schemeClr val="tx1">
                    <a:lumMod val="75000"/>
                    <a:lumOff val="25000"/>
                  </a:schemeClr>
                </a:solidFill>
              </a:rPr>
              <a:t>Methodology</a:t>
            </a:r>
            <a:br>
              <a:rPr lang="de-DE" sz="2800" dirty="0">
                <a:solidFill>
                  <a:schemeClr val="tx1">
                    <a:lumMod val="75000"/>
                    <a:lumOff val="25000"/>
                  </a:schemeClr>
                </a:solidFill>
              </a:rPr>
            </a:br>
            <a:endParaRPr lang="de-DE" sz="2800" dirty="0">
              <a:solidFill>
                <a:schemeClr val="tx1">
                  <a:lumMod val="75000"/>
                  <a:lumOff val="25000"/>
                </a:schemeClr>
              </a:solidFill>
            </a:endParaRPr>
          </a:p>
        </p:txBody>
      </p:sp>
      <p:cxnSp>
        <p:nvCxnSpPr>
          <p:cNvPr id="14" name="Gerader Verbinde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Rechteck 2">
            <a:extLst>
              <a:ext uri="{FF2B5EF4-FFF2-40B4-BE49-F238E27FC236}">
                <a16:creationId xmlns:a16="http://schemas.microsoft.com/office/drawing/2014/main" id="{4C7F8130-1709-4C2E-A542-A12B9BDF2FAF}"/>
              </a:ext>
            </a:extLst>
          </p:cNvPr>
          <p:cNvSpPr/>
          <p:nvPr/>
        </p:nvSpPr>
        <p:spPr>
          <a:xfrm>
            <a:off x="4989652" y="5187159"/>
            <a:ext cx="4239197" cy="369332"/>
          </a:xfrm>
          <a:prstGeom prst="rect">
            <a:avLst/>
          </a:prstGeom>
        </p:spPr>
        <p:txBody>
          <a:bodyPr wrap="square">
            <a:spAutoFit/>
          </a:bodyPr>
          <a:lstStyle/>
          <a:p>
            <a:r>
              <a:rPr lang="en-US" dirty="0">
                <a:solidFill>
                  <a:schemeClr val="tx1">
                    <a:lumMod val="75000"/>
                    <a:lumOff val="25000"/>
                  </a:schemeClr>
                </a:solidFill>
                <a:latin typeface="Segoe UI Light" panose="020B0502040204020203" pitchFamily="34" charset="0"/>
                <a:cs typeface="Segoe UI Light" panose="020B0502040204020203" pitchFamily="34" charset="0"/>
              </a:rPr>
              <a:t>Gym Density per km²</a:t>
            </a:r>
          </a:p>
        </p:txBody>
      </p:sp>
      <p:sp>
        <p:nvSpPr>
          <p:cNvPr id="2" name="Rechteck 1">
            <a:extLst>
              <a:ext uri="{FF2B5EF4-FFF2-40B4-BE49-F238E27FC236}">
                <a16:creationId xmlns:a16="http://schemas.microsoft.com/office/drawing/2014/main" id="{A445E0F9-0DE7-45B4-BF0A-FAEF0DF29CD2}"/>
              </a:ext>
            </a:extLst>
          </p:cNvPr>
          <p:cNvSpPr/>
          <p:nvPr/>
        </p:nvSpPr>
        <p:spPr>
          <a:xfrm>
            <a:off x="228600" y="1196028"/>
            <a:ext cx="6096000" cy="461665"/>
          </a:xfrm>
          <a:prstGeom prst="rect">
            <a:avLst/>
          </a:prstGeom>
        </p:spPr>
        <p:txBody>
          <a:bodyPr>
            <a:spAutoFit/>
          </a:bodyPr>
          <a:lstStyle/>
          <a:p>
            <a:r>
              <a:rPr lang="en-US" sz="2400" b="1" dirty="0">
                <a:solidFill>
                  <a:schemeClr val="tx1">
                    <a:lumMod val="75000"/>
                    <a:lumOff val="25000"/>
                  </a:schemeClr>
                </a:solidFill>
                <a:latin typeface="Segoe UI Light" panose="020B0502040204020203" pitchFamily="34" charset="0"/>
                <a:cs typeface="Segoe UI Light" panose="020B0502040204020203" pitchFamily="34" charset="0"/>
              </a:rPr>
              <a:t>Fitness Center Key figures</a:t>
            </a:r>
          </a:p>
        </p:txBody>
      </p:sp>
      <p:pic>
        <p:nvPicPr>
          <p:cNvPr id="6" name="Grafik 5">
            <a:extLst>
              <a:ext uri="{FF2B5EF4-FFF2-40B4-BE49-F238E27FC236}">
                <a16:creationId xmlns:a16="http://schemas.microsoft.com/office/drawing/2014/main" id="{84F7C6B2-82A9-4E2F-B9A0-96B19DCCC4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7709" y="1130640"/>
            <a:ext cx="6752405" cy="4050074"/>
          </a:xfrm>
          <a:prstGeom prst="rect">
            <a:avLst/>
          </a:prstGeom>
        </p:spPr>
      </p:pic>
    </p:spTree>
    <p:extLst>
      <p:ext uri="{BB962C8B-B14F-4D97-AF65-F5344CB8AC3E}">
        <p14:creationId xmlns:p14="http://schemas.microsoft.com/office/powerpoint/2010/main" val="2217392057"/>
      </p:ext>
    </p:extLst>
  </p:cSld>
  <p:clrMapOvr>
    <a:masterClrMapping/>
  </p:clrMapOvr>
</p:sld>
</file>

<file path=ppt/theme/theme1.xml><?xml version="1.0" encoding="utf-8"?>
<a:theme xmlns:a="http://schemas.openxmlformats.org/drawingml/2006/main" name="Office-Design">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740403_TF78455520.potx" id="{9CC58D98-8D63-4413-8A90-F6134E0D6024}" vid="{7F592C43-5E71-4209-A923-444667EDB041}"/>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Projektanalyse von 24Slides</Template>
  <TotalTime>0</TotalTime>
  <Words>633</Words>
  <Application>Microsoft Office PowerPoint</Application>
  <PresentationFormat>Breitbild</PresentationFormat>
  <Paragraphs>251</Paragraphs>
  <Slides>18</Slides>
  <Notes>18</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18</vt:i4>
      </vt:variant>
    </vt:vector>
  </HeadingPairs>
  <TitlesOfParts>
    <vt:vector size="25" baseType="lpstr">
      <vt:lpstr>Arial</vt:lpstr>
      <vt:lpstr>Calibri</vt:lpstr>
      <vt:lpstr>Cambria Math</vt:lpstr>
      <vt:lpstr>Century Gothic</vt:lpstr>
      <vt:lpstr>Helvetica</vt:lpstr>
      <vt:lpstr>Segoe UI Light</vt:lpstr>
      <vt:lpstr>Office-Design</vt:lpstr>
      <vt:lpstr>Capstone Project: Battle of Neighboorhoods Presentation</vt:lpstr>
      <vt:lpstr>Projektanalyse – Folie 2</vt:lpstr>
      <vt:lpstr>Projektanalyse – Folie 3</vt:lpstr>
      <vt:lpstr>Projektanalyse – Folie 3</vt:lpstr>
      <vt:lpstr>Projektanalyse – Folie 3</vt:lpstr>
      <vt:lpstr>Projektanalyse – Folie 3</vt:lpstr>
      <vt:lpstr>Projektanalyse – Folie 3</vt:lpstr>
      <vt:lpstr>Projektanalyse – Folie 3</vt:lpstr>
      <vt:lpstr>Projektanalyse – Folie 3</vt:lpstr>
      <vt:lpstr>Projektanalyse – Folie 3</vt:lpstr>
      <vt:lpstr>Projektanalyse – Folie 3</vt:lpstr>
      <vt:lpstr>Projektanalyse – Folie 3</vt:lpstr>
      <vt:lpstr>Projektanalyse – Folie 3</vt:lpstr>
      <vt:lpstr>Projektanalyse – Folie 3</vt:lpstr>
      <vt:lpstr>Projektanalyse – Folie 3</vt:lpstr>
      <vt:lpstr>Projektanalyse – Folie 3</vt:lpstr>
      <vt:lpstr>Projektanalyse – Folie 3</vt:lpstr>
      <vt:lpstr>Projektanalyse – Folie 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2019-07-30T16:54:50Z</dcterms:created>
  <dcterms:modified xsi:type="dcterms:W3CDTF">2019-07-30T19:59:57Z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2018-11-21T00:44:46.2256006Z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